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8" r:id="rId3"/>
    <p:sldId id="265" r:id="rId4"/>
    <p:sldId id="266" r:id="rId5"/>
    <p:sldId id="270" r:id="rId6"/>
    <p:sldId id="257" r:id="rId7"/>
    <p:sldId id="269" r:id="rId8"/>
    <p:sldId id="258" r:id="rId9"/>
    <p:sldId id="264" r:id="rId10"/>
    <p:sldId id="259" r:id="rId11"/>
    <p:sldId id="260" r:id="rId12"/>
    <p:sldId id="261" r:id="rId13"/>
    <p:sldId id="271" r:id="rId14"/>
    <p:sldId id="262" r:id="rId15"/>
    <p:sldId id="263" r:id="rId16"/>
    <p:sldId id="267" r:id="rId17"/>
    <p:sldId id="272" r:id="rId18"/>
    <p:sldId id="273" r:id="rId19"/>
    <p:sldId id="277" r:id="rId20"/>
    <p:sldId id="274" r:id="rId21"/>
    <p:sldId id="278" r:id="rId22"/>
    <p:sldId id="275" r:id="rId23"/>
    <p:sldId id="279"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26" autoAdjust="0"/>
  </p:normalViewPr>
  <p:slideViewPr>
    <p:cSldViewPr>
      <p:cViewPr varScale="1">
        <p:scale>
          <a:sx n="56" d="100"/>
          <a:sy n="56" d="100"/>
        </p:scale>
        <p:origin x="-1432"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715032-C0A1-794D-975B-9695276C1FDF}" type="datetimeFigureOut">
              <a:rPr lang="en-US" smtClean="0"/>
              <a:t>4/11/15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011F24-3FB2-BB4A-AFF8-BCE1EF2B9DFA}" type="slidenum">
              <a:rPr lang="en-US" smtClean="0"/>
              <a:t>‹#›</a:t>
            </a:fld>
            <a:endParaRPr lang="en-US"/>
          </a:p>
        </p:txBody>
      </p:sp>
    </p:spTree>
    <p:extLst>
      <p:ext uri="{BB962C8B-B14F-4D97-AF65-F5344CB8AC3E}">
        <p14:creationId xmlns:p14="http://schemas.microsoft.com/office/powerpoint/2010/main" val="5692449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a:t>
            </a:r>
            <a:r>
              <a:rPr lang="en-US" dirty="0" err="1" smtClean="0"/>
              <a:t>ThoughtWorks</a:t>
            </a:r>
            <a:r>
              <a:rPr lang="en-US" baseline="0" dirty="0" smtClean="0"/>
              <a:t> reading – On Moodle, and on the course website (under Resources).</a:t>
            </a:r>
          </a:p>
          <a:p>
            <a:r>
              <a:rPr lang="en-US" baseline="0" dirty="0" smtClean="0"/>
              <a:t>A typical point system, as shown above, only tries to estimate the work generally, not precisely.</a:t>
            </a:r>
          </a:p>
          <a:p>
            <a:endParaRPr lang="en-US" dirty="0" smtClean="0"/>
          </a:p>
          <a:p>
            <a:r>
              <a:rPr lang="en-US" dirty="0" smtClean="0"/>
              <a:t>Agile estimation</a:t>
            </a:r>
            <a:r>
              <a:rPr lang="en-US" baseline="0" dirty="0" smtClean="0"/>
              <a:t> method illustration, from </a:t>
            </a:r>
            <a:r>
              <a:rPr lang="en-US" dirty="0" smtClean="0"/>
              <a:t>http://</a:t>
            </a:r>
            <a:r>
              <a:rPr lang="en-US" dirty="0" err="1" smtClean="0"/>
              <a:t>agilewarrior.wordpress.com</a:t>
            </a:r>
            <a:r>
              <a:rPr lang="en-US" dirty="0" smtClean="0"/>
              <a:t>/2013/05/29/new-agile-estimation-video/</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a:t>
            </a:fld>
            <a:endParaRPr lang="en-US"/>
          </a:p>
        </p:txBody>
      </p:sp>
    </p:spTree>
    <p:extLst>
      <p:ext uri="{BB962C8B-B14F-4D97-AF65-F5344CB8AC3E}">
        <p14:creationId xmlns:p14="http://schemas.microsoft.com/office/powerpoint/2010/main" val="170327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JK, the Agile coach (p 12 of the </a:t>
            </a:r>
            <a:r>
              <a:rPr lang="en-US" dirty="0" err="1" smtClean="0"/>
              <a:t>ThoughtWorks</a:t>
            </a:r>
            <a:r>
              <a:rPr lang="en-US" dirty="0" smtClean="0"/>
              <a:t> article) doesn’t even like doing “estimates,” because people want to hold you to these estimates.</a:t>
            </a:r>
            <a:r>
              <a:rPr lang="en-US" baseline="0" dirty="0" smtClean="0"/>
              <a:t>  He likes calling the points exercise “sizing”.</a:t>
            </a:r>
          </a:p>
          <a:p>
            <a:endParaRPr lang="en-US" baseline="0" dirty="0" smtClean="0"/>
          </a:p>
          <a:p>
            <a:r>
              <a:rPr lang="en-US" baseline="0" dirty="0" err="1" smtClean="0"/>
              <a:t>Juliano</a:t>
            </a:r>
            <a:r>
              <a:rPr lang="en-US" baseline="0" dirty="0" smtClean="0"/>
              <a:t> (p 16) really dislikes points!</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12</a:t>
            </a:fld>
            <a:endParaRPr lang="en-US"/>
          </a:p>
        </p:txBody>
      </p:sp>
    </p:spTree>
    <p:extLst>
      <p:ext uri="{BB962C8B-B14F-4D97-AF65-F5344CB8AC3E}">
        <p14:creationId xmlns:p14="http://schemas.microsoft.com/office/powerpoint/2010/main" val="52633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a:t>
            </a:r>
            <a:r>
              <a:rPr lang="en-US" dirty="0" err="1" smtClean="0"/>
              <a:t>ThoughtWorks</a:t>
            </a:r>
            <a:r>
              <a:rPr lang="en-US" baseline="0" dirty="0" smtClean="0"/>
              <a:t> article, p 16.</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13</a:t>
            </a:fld>
            <a:endParaRPr lang="en-US"/>
          </a:p>
        </p:txBody>
      </p:sp>
    </p:spTree>
    <p:extLst>
      <p:ext uri="{BB962C8B-B14F-4D97-AF65-F5344CB8AC3E}">
        <p14:creationId xmlns:p14="http://schemas.microsoft.com/office/powerpoint/2010/main" val="336471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Malcolm’s “bucket theory,” </a:t>
            </a:r>
            <a:r>
              <a:rPr lang="en-US" dirty="0" err="1" smtClean="0"/>
              <a:t>pp</a:t>
            </a:r>
            <a:r>
              <a:rPr lang="en-US" dirty="0" smtClean="0"/>
              <a:t> 13-14.</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14</a:t>
            </a:fld>
            <a:endParaRPr lang="en-US"/>
          </a:p>
        </p:txBody>
      </p:sp>
    </p:spTree>
    <p:extLst>
      <p:ext uri="{BB962C8B-B14F-4D97-AF65-F5344CB8AC3E}">
        <p14:creationId xmlns:p14="http://schemas.microsoft.com/office/powerpoint/2010/main" val="125165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also http://</a:t>
            </a:r>
            <a:r>
              <a:rPr lang="en-US" dirty="0" err="1" smtClean="0"/>
              <a:t>alistair.cockburn.us</a:t>
            </a:r>
            <a:r>
              <a:rPr lang="en-US" dirty="0" smtClean="0"/>
              <a:t>/Characterizing+people+as+non-linear,+first-order+components+in+software+development/v/slim</a:t>
            </a:r>
          </a:p>
          <a:p>
            <a:endParaRPr lang="en-US" dirty="0" smtClean="0"/>
          </a:p>
          <a:p>
            <a:r>
              <a:rPr lang="en-US" dirty="0" smtClean="0"/>
              <a:t>Image – Cockburn demos how people can be non-linear.</a:t>
            </a:r>
            <a:r>
              <a:rPr lang="en-US" baseline="0" dirty="0" smtClean="0"/>
              <a:t>  From http://</a:t>
            </a:r>
            <a:r>
              <a:rPr lang="en-US" baseline="0" dirty="0" err="1" smtClean="0"/>
              <a:t>alistair.cockburn.us</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15</a:t>
            </a:fld>
            <a:endParaRPr lang="en-US"/>
          </a:p>
        </p:txBody>
      </p:sp>
    </p:spTree>
    <p:extLst>
      <p:ext uri="{BB962C8B-B14F-4D97-AF65-F5344CB8AC3E}">
        <p14:creationId xmlns:p14="http://schemas.microsoft.com/office/powerpoint/2010/main" val="155520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estimating software,</a:t>
            </a:r>
            <a:r>
              <a:rPr lang="en-US" baseline="0" dirty="0" smtClean="0"/>
              <a:t> it’s very useful to have a wide range of people in the room.  This is similar to the situation for brainstorming.  At </a:t>
            </a:r>
            <a:r>
              <a:rPr lang="en-US" baseline="0" dirty="0" err="1" smtClean="0"/>
              <a:t>Ideo</a:t>
            </a:r>
            <a:r>
              <a:rPr lang="en-US" baseline="0" dirty="0" smtClean="0"/>
              <a:t>, famous for product innovation, they used to have a guy who crawled down a ladder from the ceiling, to participate.  (See http://</a:t>
            </a:r>
            <a:r>
              <a:rPr lang="en-US" baseline="0" dirty="0" err="1" smtClean="0"/>
              <a:t>www.ideo.com</a:t>
            </a:r>
            <a:r>
              <a:rPr lang="en-US" baseline="0" dirty="0" smtClean="0"/>
              <a:t>, for more info about them.)</a:t>
            </a:r>
            <a:endParaRPr lang="en-US" dirty="0" smtClean="0"/>
          </a:p>
          <a:p>
            <a:endParaRPr lang="en-US" dirty="0" smtClean="0"/>
          </a:p>
          <a:p>
            <a:r>
              <a:rPr lang="en-US" dirty="0" smtClean="0"/>
              <a:t>http://</a:t>
            </a:r>
            <a:r>
              <a:rPr lang="en-US" dirty="0" err="1" smtClean="0"/>
              <a:t>alistair.cockburn.us</a:t>
            </a:r>
            <a:r>
              <a:rPr lang="en-US" dirty="0" smtClean="0"/>
              <a:t>/</a:t>
            </a:r>
            <a:r>
              <a:rPr lang="en-US" dirty="0" err="1" smtClean="0"/>
              <a:t>oath+of+non-allegiance</a:t>
            </a:r>
            <a:endParaRPr lang="en-US" dirty="0" smtClean="0"/>
          </a:p>
          <a:p>
            <a:endParaRPr lang="en-US" dirty="0" smtClean="0"/>
          </a:p>
          <a:p>
            <a:r>
              <a:rPr lang="en-US" dirty="0" smtClean="0"/>
              <a:t>Hepburn</a:t>
            </a:r>
            <a:r>
              <a:rPr lang="en-US" baseline="0" dirty="0" smtClean="0"/>
              <a:t> image from http://</a:t>
            </a:r>
            <a:r>
              <a:rPr lang="en-US" baseline="0" dirty="0" err="1" smtClean="0"/>
              <a:t>dressme-styleicon.blogspot.com</a:t>
            </a:r>
            <a:r>
              <a:rPr lang="en-US" baseline="0" dirty="0" smtClean="0"/>
              <a:t>/2013/03/</a:t>
            </a:r>
            <a:r>
              <a:rPr lang="en-US" baseline="0" dirty="0" err="1" smtClean="0"/>
              <a:t>katharine-hepburn.html</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16</a:t>
            </a:fld>
            <a:endParaRPr lang="en-US"/>
          </a:p>
        </p:txBody>
      </p:sp>
    </p:spTree>
    <p:extLst>
      <p:ext uri="{BB962C8B-B14F-4D97-AF65-F5344CB8AC3E}">
        <p14:creationId xmlns:p14="http://schemas.microsoft.com/office/powerpoint/2010/main" val="1354585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http://</a:t>
            </a:r>
            <a:r>
              <a:rPr lang="en-US" dirty="0" err="1" smtClean="0"/>
              <a:t>www.drdobbs.com</a:t>
            </a:r>
            <a:r>
              <a:rPr lang="en-US" dirty="0" smtClean="0"/>
              <a:t>/estimating-internet-development/184414639, which also is a good starting resource</a:t>
            </a:r>
            <a:r>
              <a:rPr lang="en-US" baseline="0" dirty="0" smtClean="0"/>
              <a:t> for this.</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19</a:t>
            </a:fld>
            <a:endParaRPr lang="en-US"/>
          </a:p>
        </p:txBody>
      </p:sp>
    </p:spTree>
    <p:extLst>
      <p:ext uri="{BB962C8B-B14F-4D97-AF65-F5344CB8AC3E}">
        <p14:creationId xmlns:p14="http://schemas.microsoft.com/office/powerpoint/2010/main" val="3949872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http://</a:t>
            </a:r>
            <a:r>
              <a:rPr lang="en-US" dirty="0" err="1" smtClean="0"/>
              <a:t>www.agile-ux.com</a:t>
            </a:r>
            <a:r>
              <a:rPr lang="en-US" dirty="0" smtClean="0"/>
              <a:t>/2011/03/04/a-day-in-life-of-an-</a:t>
            </a:r>
            <a:r>
              <a:rPr lang="en-US" dirty="0" err="1" smtClean="0"/>
              <a:t>agileux</a:t>
            </a:r>
            <a:r>
              <a:rPr lang="en-US" dirty="0" smtClean="0"/>
              <a:t>-practitioner-vision/.</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23</a:t>
            </a:fld>
            <a:endParaRPr lang="en-US"/>
          </a:p>
        </p:txBody>
      </p:sp>
    </p:spTree>
    <p:extLst>
      <p:ext uri="{BB962C8B-B14F-4D97-AF65-F5344CB8AC3E}">
        <p14:creationId xmlns:p14="http://schemas.microsoft.com/office/powerpoint/2010/main" val="16443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process did you use to do the estimation?</a:t>
            </a:r>
          </a:p>
          <a:p>
            <a:endParaRPr lang="en-US" dirty="0" smtClean="0"/>
          </a:p>
          <a:p>
            <a:r>
              <a:rPr lang="en-US" dirty="0" smtClean="0"/>
              <a:t>For this problem, typical techniques used include</a:t>
            </a:r>
            <a:r>
              <a:rPr lang="en-US" baseline="0" dirty="0" smtClean="0"/>
              <a:t> – </a:t>
            </a:r>
          </a:p>
          <a:p>
            <a:endParaRPr lang="en-US" baseline="0" dirty="0" smtClean="0"/>
          </a:p>
          <a:p>
            <a:pPr marL="228600" indent="-228600">
              <a:buAutoNum type="arabicPeriod"/>
            </a:pPr>
            <a:r>
              <a:rPr lang="en-US" baseline="0" dirty="0" smtClean="0"/>
              <a:t>Try to estimate how fast the water comes out, and how wide the Mississippi river is at the Gulf.</a:t>
            </a:r>
          </a:p>
          <a:p>
            <a:pPr marL="228600" indent="-228600">
              <a:buAutoNum type="arabicPeriod"/>
            </a:pPr>
            <a:r>
              <a:rPr lang="en-US" baseline="0" dirty="0" smtClean="0"/>
              <a:t>Try to estimate how much rainfall comes into the basin shown, which empties into the Mississippi river.</a:t>
            </a:r>
            <a:endParaRPr lang="en-US" dirty="0" smtClean="0"/>
          </a:p>
          <a:p>
            <a:endParaRPr lang="en-US" dirty="0" smtClean="0"/>
          </a:p>
          <a:p>
            <a:r>
              <a:rPr lang="en-US" dirty="0" smtClean="0"/>
              <a:t>Image from http://</a:t>
            </a:r>
            <a:r>
              <a:rPr lang="en-US" dirty="0" err="1" smtClean="0"/>
              <a:t>noladishu.blogspot.com</a:t>
            </a:r>
            <a:r>
              <a:rPr lang="en-US" dirty="0" smtClean="0"/>
              <a:t>/2011/11/blum-and-roberts-2009-drowning-of.html</a:t>
            </a:r>
          </a:p>
          <a:p>
            <a:endParaRPr lang="en-US" dirty="0" smtClean="0"/>
          </a:p>
          <a:p>
            <a:r>
              <a:rPr lang="en-US" dirty="0" smtClean="0"/>
              <a:t>According to http://</a:t>
            </a:r>
            <a:r>
              <a:rPr lang="en-US" dirty="0" err="1" smtClean="0"/>
              <a:t>www.mississippiriverresource.com</a:t>
            </a:r>
            <a:r>
              <a:rPr lang="en-US" dirty="0" smtClean="0"/>
              <a:t>/River/</a:t>
            </a:r>
            <a:r>
              <a:rPr lang="en-US" dirty="0" err="1" smtClean="0"/>
              <a:t>RiverFacts.php</a:t>
            </a:r>
            <a:r>
              <a:rPr lang="en-US" dirty="0" smtClean="0"/>
              <a:t>, at New Orleans the average water flow is 600,000 cubic feet per second.</a:t>
            </a:r>
          </a:p>
          <a:p>
            <a:endParaRPr lang="en-US" dirty="0" smtClean="0"/>
          </a:p>
          <a:p>
            <a:r>
              <a:rPr lang="en-US" dirty="0" smtClean="0"/>
              <a:t>Since there</a:t>
            </a:r>
            <a:r>
              <a:rPr lang="en-US" baseline="0" dirty="0" smtClean="0"/>
              <a:t> are 31.6 million seconds in a year, and 147 billion cubic feet in a cubic mile, that makes 129 cubic miles of water in a year.</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3</a:t>
            </a:fld>
            <a:endParaRPr lang="en-US"/>
          </a:p>
        </p:txBody>
      </p:sp>
    </p:spTree>
    <p:extLst>
      <p:ext uri="{BB962C8B-B14F-4D97-AF65-F5344CB8AC3E}">
        <p14:creationId xmlns:p14="http://schemas.microsoft.com/office/powerpoint/2010/main" val="114654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strategies for this problem</a:t>
            </a:r>
            <a:r>
              <a:rPr lang="en-US" baseline="0" dirty="0" smtClean="0"/>
              <a:t> include these:</a:t>
            </a:r>
          </a:p>
          <a:p>
            <a:endParaRPr lang="en-US" baseline="0" dirty="0" smtClean="0"/>
          </a:p>
          <a:p>
            <a:pPr marL="228600" indent="-228600">
              <a:buAutoNum type="arabicPeriod"/>
            </a:pPr>
            <a:r>
              <a:rPr lang="en-US" baseline="0" dirty="0" smtClean="0"/>
              <a:t>Assume most pianos that are tuned regularly are for music students who live at home.  So, how many people are taking piano lessons?  This then fits in with guesses about how many pianos a full-time tuner can tune in a day, and how often the pianos are tuned.</a:t>
            </a:r>
          </a:p>
          <a:p>
            <a:pPr marL="228600" indent="-228600">
              <a:buAutoNum type="arabicPeriod"/>
            </a:pPr>
            <a:r>
              <a:rPr lang="en-US" baseline="0" dirty="0" smtClean="0"/>
              <a:t>Try to guess how many houses in town have pianos (like how many of your friends have pianos), and what percentage of these are actively played.  Then consider the piano tuning rate, as above.</a:t>
            </a:r>
          </a:p>
          <a:p>
            <a:pPr marL="228600" indent="-228600">
              <a:buAutoNum type="arabicPeriod"/>
            </a:pPr>
            <a:r>
              <a:rPr lang="en-US" dirty="0" smtClean="0"/>
              <a:t>Try to guess the “institutional” pianos, like at schools</a:t>
            </a:r>
            <a:r>
              <a:rPr lang="en-US" baseline="0" dirty="0" smtClean="0"/>
              <a:t> and churches.  Then try to estimate what percentage that is of the whole number.  Then guess as above about the tuners.</a:t>
            </a:r>
          </a:p>
          <a:p>
            <a:pPr marL="228600" indent="-228600">
              <a:buAutoNum type="arabicPeriod"/>
            </a:pPr>
            <a:r>
              <a:rPr lang="en-US" baseline="0" dirty="0" smtClean="0"/>
              <a:t>Apply your own experience, if you have a piano, about how often you had it tuned.  Then extrapolate from that.</a:t>
            </a:r>
          </a:p>
          <a:p>
            <a:pPr marL="228600" indent="-228600">
              <a:buAutoNum type="arabicPeriod"/>
            </a:pPr>
            <a:r>
              <a:rPr lang="en-US" baseline="0" dirty="0" smtClean="0"/>
              <a:t>Try to visualize how long the listing for Piano Tuners is in the yellow pages, or how many Google would find, then what percentage of the whole number advertise there?</a:t>
            </a:r>
            <a:endParaRPr lang="en-US" dirty="0" smtClean="0"/>
          </a:p>
          <a:p>
            <a:endParaRPr lang="en-US" dirty="0" smtClean="0"/>
          </a:p>
          <a:p>
            <a:r>
              <a:rPr lang="en-US" dirty="0" smtClean="0"/>
              <a:t>The yellow pages on the web list 3, on 9-20-2014.</a:t>
            </a:r>
          </a:p>
          <a:p>
            <a:endParaRPr lang="en-US" dirty="0" smtClean="0"/>
          </a:p>
          <a:p>
            <a:r>
              <a:rPr lang="en-US" dirty="0" smtClean="0"/>
              <a:t>Image from http://</a:t>
            </a:r>
            <a:r>
              <a:rPr lang="en-US" dirty="0" err="1" smtClean="0"/>
              <a:t>www.thomdeanpianotuningandrepair.com</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4</a:t>
            </a:fld>
            <a:endParaRPr lang="en-US"/>
          </a:p>
        </p:txBody>
      </p:sp>
    </p:spTree>
    <p:extLst>
      <p:ext uri="{BB962C8B-B14F-4D97-AF65-F5344CB8AC3E}">
        <p14:creationId xmlns:p14="http://schemas.microsoft.com/office/powerpoint/2010/main" val="242268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“Oracle of Delphi” image from http://</a:t>
            </a:r>
            <a:r>
              <a:rPr lang="en-US" dirty="0" err="1" smtClean="0"/>
              <a:t>commons.wikimedia.org</a:t>
            </a:r>
            <a:r>
              <a:rPr lang="en-US" dirty="0" smtClean="0"/>
              <a:t>/wiki/</a:t>
            </a:r>
            <a:r>
              <a:rPr lang="en-US" dirty="0" err="1" smtClean="0"/>
              <a:t>File:The_Oracle_of_Delphi_Entranced.jpg</a:t>
            </a:r>
            <a:r>
              <a:rPr lang="en-US" dirty="0" smtClean="0"/>
              <a:t>.  See also http://</a:t>
            </a:r>
            <a:r>
              <a:rPr lang="en-US" dirty="0" err="1" smtClean="0"/>
              <a:t>en.wikipedia.org</a:t>
            </a:r>
            <a:r>
              <a:rPr lang="en-US" dirty="0" smtClean="0"/>
              <a:t>/wiki/</a:t>
            </a:r>
            <a:r>
              <a:rPr lang="en-US" dirty="0" err="1" smtClean="0"/>
              <a:t>Pythia</a:t>
            </a:r>
            <a:r>
              <a:rPr lang="en-US" dirty="0" smtClean="0"/>
              <a:t>.</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5</a:t>
            </a:fld>
            <a:endParaRPr lang="en-US"/>
          </a:p>
        </p:txBody>
      </p:sp>
    </p:spTree>
    <p:extLst>
      <p:ext uri="{BB962C8B-B14F-4D97-AF65-F5344CB8AC3E}">
        <p14:creationId xmlns:p14="http://schemas.microsoft.com/office/powerpoint/2010/main" val="182845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developers always so optimistic?</a:t>
            </a:r>
            <a:r>
              <a:rPr lang="en-US" baseline="0" dirty="0" smtClean="0"/>
              <a:t>  It’s a great question!</a:t>
            </a:r>
          </a:p>
          <a:p>
            <a:endParaRPr lang="en-US" baseline="0" dirty="0" smtClean="0"/>
          </a:p>
          <a:p>
            <a:r>
              <a:rPr lang="en-US" baseline="0" dirty="0" smtClean="0"/>
              <a:t>It turns out that estimation isn’t all cool and calculated, the way we’d like it to be.  It’s emotional and political.</a:t>
            </a:r>
            <a:endParaRPr lang="en-US" dirty="0" smtClean="0"/>
          </a:p>
          <a:p>
            <a:endParaRPr lang="en-US" dirty="0" smtClean="0"/>
          </a:p>
          <a:p>
            <a:r>
              <a:rPr lang="en-US" dirty="0" smtClean="0"/>
              <a:t>Anomie is “lack of the usual social or ethical standards in an individual</a:t>
            </a:r>
            <a:r>
              <a:rPr lang="en-US" baseline="0" dirty="0" smtClean="0"/>
              <a:t> or group.” </a:t>
            </a:r>
            <a:r>
              <a:rPr lang="en-US" dirty="0" smtClean="0"/>
              <a:t>Wikipedia entry</a:t>
            </a:r>
            <a:r>
              <a:rPr lang="en-US" baseline="0" dirty="0" smtClean="0"/>
              <a:t> for anomie is at http://</a:t>
            </a:r>
            <a:r>
              <a:rPr lang="en-US" baseline="0" dirty="0" err="1" smtClean="0"/>
              <a:t>en.wikipedia.org</a:t>
            </a:r>
            <a:r>
              <a:rPr lang="en-US" baseline="0" dirty="0" smtClean="0"/>
              <a:t>/wiki/Anomie</a:t>
            </a:r>
          </a:p>
          <a:p>
            <a:endParaRPr lang="en-US" baseline="0" dirty="0" smtClean="0"/>
          </a:p>
          <a:p>
            <a:r>
              <a:rPr lang="en-US" baseline="0" dirty="0" smtClean="0"/>
              <a:t>Image of bunnies and carrots from http://</a:t>
            </a:r>
            <a:r>
              <a:rPr lang="en-US" baseline="0" dirty="0" err="1" smtClean="0"/>
              <a:t>commons.wikimedia.org</a:t>
            </a:r>
            <a:r>
              <a:rPr lang="en-US" baseline="0" dirty="0" smtClean="0"/>
              <a:t>/wiki/</a:t>
            </a:r>
            <a:r>
              <a:rPr lang="en-US" baseline="0" dirty="0" err="1" smtClean="0"/>
              <a:t>File:Never_underestimate_or_overestimate.svg</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6</a:t>
            </a:fld>
            <a:endParaRPr lang="en-US"/>
          </a:p>
        </p:txBody>
      </p:sp>
    </p:spTree>
    <p:extLst>
      <p:ext uri="{BB962C8B-B14F-4D97-AF65-F5344CB8AC3E}">
        <p14:creationId xmlns:p14="http://schemas.microsoft.com/office/powerpoint/2010/main" val="243789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heuristics that people use to make estimates / judgments, according</a:t>
            </a:r>
            <a:r>
              <a:rPr lang="en-US" baseline="0" dirty="0" smtClean="0"/>
              <a:t> to </a:t>
            </a:r>
            <a:r>
              <a:rPr lang="en-US" baseline="0" dirty="0" err="1" smtClean="0"/>
              <a:t>Kahneman</a:t>
            </a:r>
            <a:r>
              <a:rPr lang="en-US" baseline="0" dirty="0" smtClean="0"/>
              <a:t> and </a:t>
            </a:r>
            <a:r>
              <a:rPr lang="en-US" baseline="0" dirty="0" err="1" smtClean="0"/>
              <a:t>Tversky’s</a:t>
            </a:r>
            <a:r>
              <a:rPr lang="en-US" baseline="0" dirty="0" smtClean="0"/>
              <a:t> 1970’s research studies.</a:t>
            </a:r>
          </a:p>
          <a:p>
            <a:endParaRPr lang="en-US" baseline="0" dirty="0" smtClean="0"/>
          </a:p>
          <a:p>
            <a:pPr marL="171450" indent="-171450">
              <a:buFont typeface="Arial"/>
              <a:buChar char="•"/>
            </a:pPr>
            <a:r>
              <a:rPr lang="en-US" baseline="0" dirty="0" smtClean="0"/>
              <a:t>“Availability” refers to the ease with which judgment cues are retrieved from memory.  E.g., people erroneously think the letter “k” is more likely to be the first letter in words in the English language, than the third letter, because this information from their experience is easier to retrieve.</a:t>
            </a:r>
          </a:p>
          <a:p>
            <a:pPr marL="171450" indent="-171450">
              <a:buFont typeface="Arial"/>
              <a:buChar char="•"/>
            </a:pPr>
            <a:r>
              <a:rPr lang="en-US" baseline="0" dirty="0" smtClean="0"/>
              <a:t>“Representativeness” judges the probability that a stimulus sample belongs to a category.  People tend to ignore global constraints on estimates, raising the numbers illogically based on a single influence. In the example, the first birth order is an example of a group in which the odds of son or daughter are each 50%.</a:t>
            </a:r>
            <a:endParaRPr lang="en-US" dirty="0" smtClean="0"/>
          </a:p>
          <a:p>
            <a:pPr marL="171450" indent="-171450">
              <a:buFont typeface="Arial"/>
              <a:buChar char="•"/>
            </a:pPr>
            <a:r>
              <a:rPr lang="en-US" dirty="0" smtClean="0"/>
              <a:t>“Anchoring” is</a:t>
            </a:r>
            <a:r>
              <a:rPr lang="en-US" baseline="0" dirty="0" smtClean="0"/>
              <a:t> using an initial anchor, which is then adjusted in light of additional information.  A person’s use of the additional information tends to be insufficient to overcome their initial bias.</a:t>
            </a:r>
            <a:endParaRPr lang="en-US" dirty="0" smtClean="0"/>
          </a:p>
          <a:p>
            <a:endParaRPr lang="en-US" dirty="0" smtClean="0"/>
          </a:p>
          <a:p>
            <a:r>
              <a:rPr lang="en-US" dirty="0" smtClean="0"/>
              <a:t>Table from http://</a:t>
            </a:r>
            <a:r>
              <a:rPr lang="en-US" dirty="0" err="1" smtClean="0"/>
              <a:t>crisp.psi.uni-heidelberg.de</a:t>
            </a:r>
            <a:r>
              <a:rPr lang="en-US" dirty="0" smtClean="0"/>
              <a:t>/sites/default/files/</a:t>
            </a:r>
            <a:r>
              <a:rPr lang="en-US" dirty="0" err="1" smtClean="0"/>
              <a:t>vonSydow</a:t>
            </a:r>
            <a:r>
              <a:rPr lang="en-US" dirty="0" smtClean="0"/>
              <a:t>/Fiedler__von_Sydow_2015_Heuristic_and_biases_Beyond_Tversky__Kahneman_s_1974_In__Eysenck_Groome_Ch_12.pdf.</a:t>
            </a:r>
          </a:p>
          <a:p>
            <a:endParaRPr lang="en-US" dirty="0" smtClean="0"/>
          </a:p>
          <a:p>
            <a:r>
              <a:rPr lang="en-US" dirty="0" smtClean="0"/>
              <a:t>Photo</a:t>
            </a:r>
            <a:r>
              <a:rPr lang="en-US" baseline="0" dirty="0" smtClean="0"/>
              <a:t> of Daniel </a:t>
            </a:r>
            <a:r>
              <a:rPr lang="en-US" baseline="0" dirty="0" err="1" smtClean="0"/>
              <a:t>Kahneman</a:t>
            </a:r>
            <a:r>
              <a:rPr lang="en-US" baseline="0" dirty="0" smtClean="0"/>
              <a:t> from http://</a:t>
            </a:r>
            <a:r>
              <a:rPr lang="en-US" baseline="0" dirty="0" err="1" smtClean="0"/>
              <a:t>www.howtoacademy.com</a:t>
            </a:r>
            <a:r>
              <a:rPr lang="en-US" baseline="0" dirty="0" smtClean="0"/>
              <a:t>/psychology/thinking-fast-and-slow-2145?fromcat=24.</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7</a:t>
            </a:fld>
            <a:endParaRPr lang="en-US"/>
          </a:p>
        </p:txBody>
      </p:sp>
    </p:spTree>
    <p:extLst>
      <p:ext uri="{BB962C8B-B14F-4D97-AF65-F5344CB8AC3E}">
        <p14:creationId xmlns:p14="http://schemas.microsoft.com/office/powerpoint/2010/main" val="13175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 10 of the </a:t>
            </a:r>
            <a:r>
              <a:rPr lang="en-US" dirty="0" err="1" smtClean="0"/>
              <a:t>pdf</a:t>
            </a:r>
            <a:r>
              <a:rPr lang="en-US" baseline="0" dirty="0" smtClean="0"/>
              <a:t> reading assignment from </a:t>
            </a:r>
            <a:r>
              <a:rPr lang="en-US" baseline="0" dirty="0" err="1" smtClean="0"/>
              <a:t>ThoughtWorks</a:t>
            </a:r>
            <a:r>
              <a:rPr lang="en-US" baseline="0" dirty="0" smtClean="0"/>
              <a:t>.</a:t>
            </a:r>
          </a:p>
          <a:p>
            <a:endParaRPr lang="en-US" baseline="0" dirty="0" smtClean="0"/>
          </a:p>
          <a:p>
            <a:r>
              <a:rPr lang="en-US" baseline="0" dirty="0" smtClean="0"/>
              <a:t>Martin Fowler’s web site is http://</a:t>
            </a:r>
            <a:r>
              <a:rPr lang="en-US" baseline="0" dirty="0" err="1" smtClean="0"/>
              <a:t>www.martinfowler.com</a:t>
            </a:r>
            <a:r>
              <a:rPr lang="en-US" baseline="0" dirty="0" smtClean="0"/>
              <a:t>.  Has a lot of great tips about agile development, currently featuring continuous testing.</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8</a:t>
            </a:fld>
            <a:endParaRPr lang="en-US"/>
          </a:p>
        </p:txBody>
      </p:sp>
    </p:spTree>
    <p:extLst>
      <p:ext uri="{BB962C8B-B14F-4D97-AF65-F5344CB8AC3E}">
        <p14:creationId xmlns:p14="http://schemas.microsoft.com/office/powerpoint/2010/main" val="390857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 9 of the </a:t>
            </a:r>
            <a:r>
              <a:rPr lang="en-US" dirty="0" err="1" smtClean="0"/>
              <a:t>pdf</a:t>
            </a:r>
            <a:r>
              <a:rPr lang="en-US" baseline="0" dirty="0" smtClean="0"/>
              <a:t> reading assignment from </a:t>
            </a:r>
            <a:r>
              <a:rPr lang="en-US" baseline="0" dirty="0" err="1" smtClean="0"/>
              <a:t>ThoughtWorks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10</a:t>
            </a:fld>
            <a:endParaRPr lang="en-US"/>
          </a:p>
        </p:txBody>
      </p:sp>
    </p:spTree>
    <p:extLst>
      <p:ext uri="{BB962C8B-B14F-4D97-AF65-F5344CB8AC3E}">
        <p14:creationId xmlns:p14="http://schemas.microsoft.com/office/powerpoint/2010/main" val="3377719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a:t>
            </a:r>
            <a:r>
              <a:rPr lang="en-US" dirty="0" err="1" smtClean="0"/>
              <a:t>pp</a:t>
            </a:r>
            <a:r>
              <a:rPr lang="en-US" dirty="0" smtClean="0"/>
              <a:t> 10-11 of the </a:t>
            </a:r>
            <a:r>
              <a:rPr lang="en-US" dirty="0" err="1" smtClean="0"/>
              <a:t>pdf</a:t>
            </a:r>
            <a:r>
              <a:rPr lang="en-US" baseline="0" dirty="0" smtClean="0"/>
              <a:t> reading assignment from </a:t>
            </a:r>
            <a:r>
              <a:rPr lang="en-US" baseline="0" dirty="0" err="1" smtClean="0"/>
              <a:t>ThoughtWorks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DA011F24-3FB2-BB4A-AFF8-BCE1EF2B9DFA}" type="slidenum">
              <a:rPr lang="en-US" smtClean="0"/>
              <a:t>11</a:t>
            </a:fld>
            <a:endParaRPr lang="en-US"/>
          </a:p>
        </p:txBody>
      </p:sp>
    </p:spTree>
    <p:extLst>
      <p:ext uri="{BB962C8B-B14F-4D97-AF65-F5344CB8AC3E}">
        <p14:creationId xmlns:p14="http://schemas.microsoft.com/office/powerpoint/2010/main" val="18763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495BB-4EF9-44E2-9CCD-C255573B7FFA}" type="datetimeFigureOut">
              <a:rPr lang="en-US" smtClean="0"/>
              <a:t>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383237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495BB-4EF9-44E2-9CCD-C255573B7FFA}" type="datetimeFigureOut">
              <a:rPr lang="en-US" smtClean="0"/>
              <a:t>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37427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495BB-4EF9-44E2-9CCD-C255573B7FFA}" type="datetimeFigureOut">
              <a:rPr lang="en-US" smtClean="0"/>
              <a:t>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328247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495BB-4EF9-44E2-9CCD-C255573B7FFA}" type="datetimeFigureOut">
              <a:rPr lang="en-US" smtClean="0"/>
              <a:t>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423672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495BB-4EF9-44E2-9CCD-C255573B7FFA}" type="datetimeFigureOut">
              <a:rPr lang="en-US" smtClean="0"/>
              <a:t>4/11/15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6055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495BB-4EF9-44E2-9CCD-C255573B7FFA}" type="datetimeFigureOut">
              <a:rPr lang="en-US" smtClean="0"/>
              <a:t>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74068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495BB-4EF9-44E2-9CCD-C255573B7FFA}" type="datetimeFigureOut">
              <a:rPr lang="en-US" smtClean="0"/>
              <a:t>4/11/15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292700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495BB-4EF9-44E2-9CCD-C255573B7FFA}" type="datetimeFigureOut">
              <a:rPr lang="en-US" smtClean="0"/>
              <a:t>4/11/15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1607898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495BB-4EF9-44E2-9CCD-C255573B7FFA}" type="datetimeFigureOut">
              <a:rPr lang="en-US" smtClean="0"/>
              <a:t>4/11/15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422246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495BB-4EF9-44E2-9CCD-C255573B7FFA}" type="datetimeFigureOut">
              <a:rPr lang="en-US" smtClean="0"/>
              <a:t>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40557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495BB-4EF9-44E2-9CCD-C255573B7FFA}" type="datetimeFigureOut">
              <a:rPr lang="en-US" smtClean="0"/>
              <a:t>4/11/15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0A2D1-D5C3-46E8-BB79-143D699F037C}" type="slidenum">
              <a:rPr lang="en-US" smtClean="0"/>
              <a:t>‹#›</a:t>
            </a:fld>
            <a:endParaRPr lang="en-US"/>
          </a:p>
        </p:txBody>
      </p:sp>
    </p:spTree>
    <p:extLst>
      <p:ext uri="{BB962C8B-B14F-4D97-AF65-F5344CB8AC3E}">
        <p14:creationId xmlns:p14="http://schemas.microsoft.com/office/powerpoint/2010/main" val="3189115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495BB-4EF9-44E2-9CCD-C255573B7FFA}" type="datetimeFigureOut">
              <a:rPr lang="en-US" smtClean="0"/>
              <a:t>4/11/15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0A2D1-D5C3-46E8-BB79-143D699F037C}" type="slidenum">
              <a:rPr lang="en-US" smtClean="0"/>
              <a:t>‹#›</a:t>
            </a:fld>
            <a:endParaRPr lang="en-US"/>
          </a:p>
        </p:txBody>
      </p:sp>
      <p:sp>
        <p:nvSpPr>
          <p:cNvPr id="7" name="Slide Number Placeholder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D0A2D1-D5C3-46E8-BB79-143D699F037C}" type="slidenum">
              <a:rPr lang="en-US" smtClean="0"/>
              <a:pPr/>
              <a:t>‹#›</a:t>
            </a:fld>
            <a:endParaRPr lang="en-US"/>
          </a:p>
        </p:txBody>
      </p:sp>
    </p:spTree>
    <p:extLst>
      <p:ext uri="{BB962C8B-B14F-4D97-AF65-F5344CB8AC3E}">
        <p14:creationId xmlns:p14="http://schemas.microsoft.com/office/powerpoint/2010/main" val="273027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hyperlink" Target="http://www.uml.org.cn/softwareprocess/pdf/IEEEArticle2Final2.pdf"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1945480" y="2604294"/>
            <a:ext cx="5818187" cy="1470025"/>
          </a:xfrm>
        </p:spPr>
        <p:txBody>
          <a:bodyPr/>
          <a:lstStyle/>
          <a:p>
            <a:r>
              <a:rPr lang="en-US" dirty="0" smtClean="0"/>
              <a:t>Agile Estimation</a:t>
            </a:r>
            <a:endParaRPr lang="en-US" dirty="0"/>
          </a:p>
        </p:txBody>
      </p:sp>
      <p:pic>
        <p:nvPicPr>
          <p:cNvPr id="4" name="Picture 31" descr="rose4"/>
          <p:cNvPicPr>
            <a:picLocks noChangeAspect="1" noChangeArrowheads="1"/>
          </p:cNvPicPr>
          <p:nvPr/>
        </p:nvPicPr>
        <p:blipFill>
          <a:blip r:embed="rId3">
            <a:alphaModFix/>
          </a:blip>
          <a:srcRect l="12895" t="22858"/>
          <a:stretch>
            <a:fillRect/>
          </a:stretch>
        </p:blipFill>
        <p:spPr bwMode="auto">
          <a:xfrm>
            <a:off x="5784576" y="6300787"/>
            <a:ext cx="3359424" cy="557213"/>
          </a:xfrm>
          <a:prstGeom prst="rect">
            <a:avLst/>
          </a:prstGeom>
          <a:noFill/>
        </p:spPr>
      </p:pic>
      <p:pic>
        <p:nvPicPr>
          <p:cNvPr id="5" name="Picture 4" descr="point-based-syste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800" y="1117600"/>
            <a:ext cx="6350000" cy="4368800"/>
          </a:xfrm>
          <a:prstGeom prst="rect">
            <a:avLst/>
          </a:prstGeom>
        </p:spPr>
      </p:pic>
      <p:sp>
        <p:nvSpPr>
          <p:cNvPr id="6" name="TextBox 5"/>
          <p:cNvSpPr txBox="1"/>
          <p:nvPr/>
        </p:nvSpPr>
        <p:spPr>
          <a:xfrm>
            <a:off x="7848600" y="0"/>
            <a:ext cx="1051302" cy="923330"/>
          </a:xfrm>
          <a:prstGeom prst="rect">
            <a:avLst/>
          </a:prstGeom>
          <a:noFill/>
        </p:spPr>
        <p:txBody>
          <a:bodyPr wrap="none" rtlCol="0">
            <a:spAutoFit/>
          </a:bodyPr>
          <a:lstStyle/>
          <a:p>
            <a:pPr algn="ctr"/>
            <a:r>
              <a:rPr lang="en-US" dirty="0" smtClean="0"/>
              <a:t>CSSE579</a:t>
            </a:r>
          </a:p>
          <a:p>
            <a:pPr algn="ctr"/>
            <a:r>
              <a:rPr lang="en-US" dirty="0" smtClean="0"/>
              <a:t>Session 4</a:t>
            </a:r>
          </a:p>
          <a:p>
            <a:pPr algn="ctr"/>
            <a:r>
              <a:rPr lang="en-US" dirty="0" smtClean="0"/>
              <a:t>Part 1</a:t>
            </a:r>
            <a:endParaRPr lang="en-US" dirty="0"/>
          </a:p>
        </p:txBody>
      </p:sp>
      <p:sp>
        <p:nvSpPr>
          <p:cNvPr id="7" name="TextBox 6"/>
          <p:cNvSpPr txBox="1"/>
          <p:nvPr/>
        </p:nvSpPr>
        <p:spPr>
          <a:xfrm>
            <a:off x="1524000" y="6019800"/>
            <a:ext cx="3429000" cy="646331"/>
          </a:xfrm>
          <a:prstGeom prst="rect">
            <a:avLst/>
          </a:prstGeom>
          <a:noFill/>
        </p:spPr>
        <p:txBody>
          <a:bodyPr wrap="square" rtlCol="0">
            <a:spAutoFit/>
          </a:bodyPr>
          <a:lstStyle/>
          <a:p>
            <a:r>
              <a:rPr lang="en-US" dirty="0" smtClean="0">
                <a:solidFill>
                  <a:srgbClr val="FF0000"/>
                </a:solidFill>
              </a:rPr>
              <a:t>Note: Additional questions from the reading quiz – Start on slide 17</a:t>
            </a:r>
            <a:endParaRPr lang="en-US" dirty="0">
              <a:solidFill>
                <a:srgbClr val="FF0000"/>
              </a:solidFill>
            </a:endParaRPr>
          </a:p>
        </p:txBody>
      </p:sp>
    </p:spTree>
    <p:extLst>
      <p:ext uri="{BB962C8B-B14F-4D97-AF65-F5344CB8AC3E}">
        <p14:creationId xmlns:p14="http://schemas.microsoft.com/office/powerpoint/2010/main" val="37634801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or “ideal days”</a:t>
            </a:r>
            <a:endParaRPr lang="en-US" dirty="0"/>
          </a:p>
        </p:txBody>
      </p:sp>
      <p:sp>
        <p:nvSpPr>
          <p:cNvPr id="3" name="Content Placeholder 2"/>
          <p:cNvSpPr>
            <a:spLocks noGrp="1"/>
          </p:cNvSpPr>
          <p:nvPr>
            <p:ph idx="1"/>
          </p:nvPr>
        </p:nvSpPr>
        <p:spPr/>
        <p:txBody>
          <a:bodyPr/>
          <a:lstStyle/>
          <a:p>
            <a:r>
              <a:rPr lang="en-US" dirty="0" smtClean="0"/>
              <a:t>Why are “Points” better than “days/hours”?</a:t>
            </a:r>
          </a:p>
          <a:p>
            <a:r>
              <a:rPr lang="en-US" dirty="0" smtClean="0"/>
              <a:t>What did </a:t>
            </a:r>
            <a:r>
              <a:rPr lang="en-US" dirty="0" err="1"/>
              <a:t>Anand</a:t>
            </a:r>
            <a:r>
              <a:rPr lang="en-US" dirty="0"/>
              <a:t> </a:t>
            </a:r>
            <a:r>
              <a:rPr lang="en-US" dirty="0" err="1"/>
              <a:t>Vishwanath</a:t>
            </a:r>
            <a:r>
              <a:rPr lang="en-US" dirty="0"/>
              <a:t> </a:t>
            </a:r>
            <a:r>
              <a:rPr lang="en-US" dirty="0" smtClean="0"/>
              <a:t>recommend?</a:t>
            </a:r>
          </a:p>
          <a:p>
            <a:r>
              <a:rPr lang="en-US" dirty="0" smtClean="0"/>
              <a:t>A relative comparison of stories</a:t>
            </a:r>
          </a:p>
          <a:p>
            <a:r>
              <a:rPr lang="en-US" dirty="0" smtClean="0"/>
              <a:t>Both development and testing time</a:t>
            </a:r>
          </a:p>
          <a:p>
            <a:r>
              <a:rPr lang="en-US" dirty="0" smtClean="0"/>
              <a:t>Use Fibonacci numbers?</a:t>
            </a:r>
            <a:endParaRPr lang="en-US" dirty="0"/>
          </a:p>
          <a:p>
            <a:r>
              <a:rPr lang="en-US" dirty="0" smtClean="0"/>
              <a:t>Why is this better than using “ideal days”?</a:t>
            </a:r>
          </a:p>
          <a:p>
            <a:r>
              <a:rPr lang="en-US" dirty="0" smtClean="0"/>
              <a:t>The real resulting days don’t verify estimates!</a:t>
            </a:r>
            <a:endParaRPr lang="en-US" dirty="0"/>
          </a:p>
        </p:txBody>
      </p:sp>
      <p:sp>
        <p:nvSpPr>
          <p:cNvPr id="4" name="TextBox 3"/>
          <p:cNvSpPr txBox="1"/>
          <p:nvPr/>
        </p:nvSpPr>
        <p:spPr>
          <a:xfrm>
            <a:off x="457200" y="5867400"/>
            <a:ext cx="8521345" cy="369332"/>
          </a:xfrm>
          <a:prstGeom prst="rect">
            <a:avLst/>
          </a:prstGeom>
          <a:noFill/>
        </p:spPr>
        <p:txBody>
          <a:bodyPr wrap="none" rtlCol="0">
            <a:spAutoFit/>
          </a:bodyPr>
          <a:lstStyle/>
          <a:p>
            <a:r>
              <a:rPr lang="en-US" dirty="0" smtClean="0"/>
              <a:t>Points are a relative, abstract scale, like “utility” is used  in economics to represent value.</a:t>
            </a:r>
            <a:endParaRPr lang="en-US" dirty="0"/>
          </a:p>
        </p:txBody>
      </p:sp>
    </p:spTree>
    <p:extLst>
      <p:ext uri="{BB962C8B-B14F-4D97-AF65-F5344CB8AC3E}">
        <p14:creationId xmlns:p14="http://schemas.microsoft.com/office/powerpoint/2010/main" val="1566247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Spikes</a:t>
            </a:r>
            <a:endParaRPr lang="en-US" dirty="0"/>
          </a:p>
        </p:txBody>
      </p:sp>
      <p:sp>
        <p:nvSpPr>
          <p:cNvPr id="3" name="Content Placeholder 2"/>
          <p:cNvSpPr>
            <a:spLocks noGrp="1"/>
          </p:cNvSpPr>
          <p:nvPr>
            <p:ph idx="1"/>
          </p:nvPr>
        </p:nvSpPr>
        <p:spPr/>
        <p:txBody>
          <a:bodyPr/>
          <a:lstStyle/>
          <a:p>
            <a:r>
              <a:rPr lang="en-US" dirty="0" smtClean="0"/>
              <a:t>A place where it’s hard to estimate points.</a:t>
            </a:r>
          </a:p>
          <a:p>
            <a:r>
              <a:rPr lang="en-US" dirty="0" smtClean="0"/>
              <a:t>Can figure backwards –</a:t>
            </a:r>
          </a:p>
          <a:p>
            <a:pPr lvl="1"/>
            <a:r>
              <a:rPr lang="en-US" dirty="0" smtClean="0"/>
              <a:t>It’s worth a week for half the team.</a:t>
            </a:r>
          </a:p>
          <a:p>
            <a:pPr lvl="1"/>
            <a:r>
              <a:rPr lang="en-US" dirty="0" smtClean="0"/>
              <a:t>So, how many points is that?</a:t>
            </a:r>
          </a:p>
          <a:p>
            <a:r>
              <a:rPr lang="en-US" dirty="0" smtClean="0"/>
              <a:t>Can change later estimates!</a:t>
            </a:r>
          </a:p>
          <a:p>
            <a:r>
              <a:rPr lang="en-US" dirty="0" smtClean="0"/>
              <a:t>Usually the spike is “throwaway” code.</a:t>
            </a:r>
            <a:endParaRPr lang="en-US" dirty="0"/>
          </a:p>
        </p:txBody>
      </p:sp>
    </p:spTree>
    <p:extLst>
      <p:ext uri="{BB962C8B-B14F-4D97-AF65-F5344CB8AC3E}">
        <p14:creationId xmlns:p14="http://schemas.microsoft.com/office/powerpoint/2010/main" val="598362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Points are Bad Too!</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515639"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81200" y="4343400"/>
            <a:ext cx="4648200" cy="1200329"/>
          </a:xfrm>
          <a:prstGeom prst="rect">
            <a:avLst/>
          </a:prstGeom>
          <a:noFill/>
        </p:spPr>
        <p:txBody>
          <a:bodyPr wrap="square" rtlCol="0">
            <a:spAutoFit/>
          </a:bodyPr>
          <a:lstStyle/>
          <a:p>
            <a:r>
              <a:rPr lang="en-US" dirty="0" smtClean="0"/>
              <a:t>Stories represent 3 things:</a:t>
            </a:r>
          </a:p>
          <a:p>
            <a:pPr marL="285750" indent="-285750">
              <a:buFont typeface="Arial" panose="020B0604020202020204" pitchFamily="34" charset="0"/>
              <a:buChar char="•"/>
            </a:pPr>
            <a:r>
              <a:rPr lang="en-US" dirty="0" smtClean="0"/>
              <a:t>Feature/Function</a:t>
            </a:r>
          </a:p>
          <a:p>
            <a:pPr marL="285750" indent="-285750">
              <a:buFont typeface="Arial" panose="020B0604020202020204" pitchFamily="34" charset="0"/>
              <a:buChar char="•"/>
            </a:pPr>
            <a:r>
              <a:rPr lang="en-US" dirty="0" smtClean="0"/>
              <a:t>Richness/usability/depth</a:t>
            </a:r>
          </a:p>
          <a:p>
            <a:pPr marL="285750" indent="-285750">
              <a:buFont typeface="Arial" panose="020B0604020202020204" pitchFamily="34" charset="0"/>
              <a:buChar char="•"/>
            </a:pPr>
            <a:r>
              <a:rPr lang="en-US" dirty="0" smtClean="0"/>
              <a:t>Technical complexity</a:t>
            </a:r>
            <a:endParaRPr lang="en-US" dirty="0"/>
          </a:p>
        </p:txBody>
      </p:sp>
    </p:spTree>
    <p:extLst>
      <p:ext uri="{BB962C8B-B14F-4D97-AF65-F5344CB8AC3E}">
        <p14:creationId xmlns:p14="http://schemas.microsoft.com/office/powerpoint/2010/main" val="9266054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Juliano’s</a:t>
            </a:r>
            <a:r>
              <a:rPr lang="en-US" dirty="0" smtClean="0"/>
              <a:t> burn-up picture</a:t>
            </a:r>
            <a:endParaRPr lang="en-US" dirty="0"/>
          </a:p>
        </p:txBody>
      </p:sp>
      <p:pic>
        <p:nvPicPr>
          <p:cNvPr id="4" name="Picture 3"/>
          <p:cNvPicPr>
            <a:picLocks noChangeAspect="1"/>
          </p:cNvPicPr>
          <p:nvPr/>
        </p:nvPicPr>
        <p:blipFill>
          <a:blip r:embed="rId3"/>
          <a:stretch>
            <a:fillRect/>
          </a:stretch>
        </p:blipFill>
        <p:spPr>
          <a:xfrm>
            <a:off x="0" y="1473200"/>
            <a:ext cx="9144000" cy="3910183"/>
          </a:xfrm>
          <a:prstGeom prst="rect">
            <a:avLst/>
          </a:prstGeom>
        </p:spPr>
      </p:pic>
    </p:spTree>
    <p:extLst>
      <p:ext uri="{BB962C8B-B14F-4D97-AF65-F5344CB8AC3E}">
        <p14:creationId xmlns:p14="http://schemas.microsoft.com/office/powerpoint/2010/main" val="143328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are</a:t>
            </a:r>
            <a:r>
              <a:rPr lang="en-US" dirty="0" smtClean="0"/>
              <a:t> we doing this, again?</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The major problems they want to solve by  estimation are:</a:t>
            </a:r>
          </a:p>
          <a:p>
            <a:r>
              <a:rPr lang="en-US" dirty="0" smtClean="0"/>
              <a:t>Derive an estimated scale for a new bucket  of stories to help plan future releases.</a:t>
            </a:r>
          </a:p>
          <a:p>
            <a:r>
              <a:rPr lang="en-US" dirty="0" smtClean="0"/>
              <a:t>Provide an estimated eﬀort for each story  to help the business prioritize better (from  a ROI perspective, value vs. cost)</a:t>
            </a:r>
          </a:p>
          <a:p>
            <a:r>
              <a:rPr lang="en-US" dirty="0" smtClean="0"/>
              <a:t>Synchronize the derived understanding of  the story and its context across all distributed locations.</a:t>
            </a:r>
          </a:p>
          <a:p>
            <a:r>
              <a:rPr lang="en-US" dirty="0" smtClean="0"/>
              <a:t>Gain conﬁdence and build customer trust  by fully understanding the business/ technical context before commitment to  build.</a:t>
            </a:r>
            <a:endParaRPr lang="en-US" dirty="0"/>
          </a:p>
        </p:txBody>
      </p:sp>
    </p:spTree>
    <p:extLst>
      <p:ext uri="{BB962C8B-B14F-4D97-AF65-F5344CB8AC3E}">
        <p14:creationId xmlns:p14="http://schemas.microsoft.com/office/powerpoint/2010/main" val="9663965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34200" cy="1143000"/>
          </a:xfrm>
        </p:spPr>
        <p:txBody>
          <a:bodyPr/>
          <a:lstStyle/>
          <a:p>
            <a:r>
              <a:rPr lang="en-US" dirty="0" smtClean="0"/>
              <a:t>People are the fragile part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Reflect on differences and Alistair </a:t>
            </a:r>
            <a:br>
              <a:rPr lang="en-US" dirty="0" smtClean="0"/>
            </a:br>
            <a:r>
              <a:rPr lang="en-US" dirty="0" smtClean="0"/>
              <a:t>Cockburn’s discussion of the effect </a:t>
            </a:r>
            <a:br>
              <a:rPr lang="en-US" dirty="0" smtClean="0"/>
            </a:br>
            <a:r>
              <a:rPr lang="en-US" dirty="0" smtClean="0"/>
              <a:t>of process…</a:t>
            </a:r>
          </a:p>
          <a:p>
            <a:r>
              <a:rPr lang="en-US" dirty="0"/>
              <a:t>See </a:t>
            </a:r>
            <a:r>
              <a:rPr lang="en-US" i="1" dirty="0" smtClean="0"/>
              <a:t>IEEE Computer</a:t>
            </a:r>
            <a:r>
              <a:rPr lang="en-US" dirty="0" smtClean="0"/>
              <a:t>, Nov 2001,</a:t>
            </a:r>
            <a:r>
              <a:rPr lang="en-US" dirty="0" smtClean="0">
                <a:hlinkClick r:id="rId3"/>
              </a:rPr>
              <a:t>http</a:t>
            </a:r>
            <a:r>
              <a:rPr lang="en-US" dirty="0">
                <a:hlinkClick r:id="rId3"/>
              </a:rPr>
              <a:t>://www.uml.org.cn/softwareprocess/pdf/IEEEArticle2Final2.</a:t>
            </a:r>
            <a:r>
              <a:rPr lang="en-US" dirty="0" smtClean="0">
                <a:hlinkClick r:id="rId3"/>
              </a:rPr>
              <a:t>pdf</a:t>
            </a:r>
            <a:endParaRPr lang="en-US" dirty="0" smtClean="0"/>
          </a:p>
          <a:p>
            <a:r>
              <a:rPr lang="en-US" dirty="0" smtClean="0"/>
              <a:t>Agile puts more emphasis on people.</a:t>
            </a:r>
          </a:p>
          <a:p>
            <a:r>
              <a:rPr lang="en-US" dirty="0" smtClean="0"/>
              <a:t>A little more process costs you a lot.</a:t>
            </a:r>
          </a:p>
          <a:p>
            <a:r>
              <a:rPr lang="en-US" dirty="0" smtClean="0"/>
              <a:t>Individual strengths are crucial.</a:t>
            </a:r>
          </a:p>
          <a:p>
            <a:r>
              <a:rPr lang="en-US" dirty="0" smtClean="0"/>
              <a:t>People </a:t>
            </a:r>
            <a:r>
              <a:rPr lang="en-US" dirty="0"/>
              <a:t>are highly variable and non-linear, with unique success and failure modes.</a:t>
            </a:r>
          </a:p>
        </p:txBody>
      </p:sp>
      <p:pic>
        <p:nvPicPr>
          <p:cNvPr id="4" name="Picture 3" descr="183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066800"/>
            <a:ext cx="1527048" cy="1828800"/>
          </a:xfrm>
          <a:prstGeom prst="rect">
            <a:avLst/>
          </a:prstGeom>
        </p:spPr>
      </p:pic>
    </p:spTree>
    <p:extLst>
      <p:ext uri="{BB962C8B-B14F-4D97-AF65-F5344CB8AC3E}">
        <p14:creationId xmlns:p14="http://schemas.microsoft.com/office/powerpoint/2010/main" val="32035068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Cockburn’s “Oath of Non-Allegiance”</a:t>
            </a:r>
            <a:endParaRPr lang="en-US" dirty="0"/>
          </a:p>
        </p:txBody>
      </p:sp>
      <p:sp>
        <p:nvSpPr>
          <p:cNvPr id="3" name="Content Placeholder 2"/>
          <p:cNvSpPr>
            <a:spLocks noGrp="1"/>
          </p:cNvSpPr>
          <p:nvPr>
            <p:ph idx="1"/>
          </p:nvPr>
        </p:nvSpPr>
        <p:spPr/>
        <p:txBody>
          <a:bodyPr>
            <a:normAutofit lnSpcReduction="10000"/>
          </a:bodyPr>
          <a:lstStyle/>
          <a:p>
            <a:r>
              <a:rPr lang="en-US" b="1" dirty="0"/>
              <a:t>I promise not to exclude from consideration any idea based on its source, but to consider ideas across schools and heritages in order to find the ones that best suit the current situation</a:t>
            </a:r>
            <a:r>
              <a:rPr lang="en-US" b="1" dirty="0" smtClean="0"/>
              <a:t>.</a:t>
            </a:r>
          </a:p>
          <a:p>
            <a:pPr marL="0" indent="0">
              <a:buNone/>
            </a:pPr>
            <a:r>
              <a:rPr lang="en-US" dirty="0" smtClean="0"/>
              <a:t>Or,</a:t>
            </a:r>
          </a:p>
          <a:p>
            <a:r>
              <a:rPr lang="en-US" dirty="0" smtClean="0"/>
              <a:t>If you obey all the rules, </a:t>
            </a:r>
            <a:br>
              <a:rPr lang="en-US" dirty="0" smtClean="0"/>
            </a:br>
            <a:r>
              <a:rPr lang="en-US" dirty="0" smtClean="0"/>
              <a:t>you miss all the fun.</a:t>
            </a:r>
            <a:r>
              <a:rPr lang="en-US" dirty="0"/>
              <a:t/>
            </a:r>
            <a:br>
              <a:rPr lang="en-US" dirty="0"/>
            </a:br>
            <a:r>
              <a:rPr lang="en-US" sz="2800" dirty="0" smtClean="0"/>
              <a:t>- Katharine Hepburn</a:t>
            </a:r>
          </a:p>
        </p:txBody>
      </p:sp>
      <p:pic>
        <p:nvPicPr>
          <p:cNvPr id="4" name="Picture 3" descr="url-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733800"/>
            <a:ext cx="1994103" cy="2805187"/>
          </a:xfrm>
          <a:prstGeom prst="rect">
            <a:avLst/>
          </a:prstGeom>
        </p:spPr>
      </p:pic>
    </p:spTree>
    <p:extLst>
      <p:ext uri="{BB962C8B-B14F-4D97-AF65-F5344CB8AC3E}">
        <p14:creationId xmlns:p14="http://schemas.microsoft.com/office/powerpoint/2010/main" val="40333130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Additions – from your questions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Parametric estimation</a:t>
            </a:r>
          </a:p>
          <a:p>
            <a:r>
              <a:rPr lang="en-US" dirty="0" smtClean="0"/>
              <a:t>Velocity and acceleration</a:t>
            </a:r>
          </a:p>
          <a:p>
            <a:r>
              <a:rPr lang="en-US" dirty="0" smtClean="0"/>
              <a:t>Do a group envisioning activity</a:t>
            </a:r>
          </a:p>
          <a:p>
            <a:r>
              <a:rPr lang="en-US" dirty="0" smtClean="0"/>
              <a:t>How to handle customers resistant to agile</a:t>
            </a:r>
          </a:p>
          <a:p>
            <a:endParaRPr lang="en-US" dirty="0"/>
          </a:p>
        </p:txBody>
      </p:sp>
    </p:spTree>
    <p:extLst>
      <p:ext uri="{BB962C8B-B14F-4D97-AF65-F5344CB8AC3E}">
        <p14:creationId xmlns:p14="http://schemas.microsoft.com/office/powerpoint/2010/main" val="380912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Additions</a:t>
            </a:r>
            <a:r>
              <a:rPr lang="en-US" dirty="0" smtClean="0"/>
              <a:t> – </a:t>
            </a:r>
            <a:r>
              <a:rPr lang="en-US" dirty="0"/>
              <a:t>Parametric estimation</a:t>
            </a:r>
          </a:p>
        </p:txBody>
      </p:sp>
      <p:sp>
        <p:nvSpPr>
          <p:cNvPr id="3" name="Content Placeholder 2"/>
          <p:cNvSpPr>
            <a:spLocks noGrp="1"/>
          </p:cNvSpPr>
          <p:nvPr>
            <p:ph idx="1"/>
          </p:nvPr>
        </p:nvSpPr>
        <p:spPr/>
        <p:txBody>
          <a:bodyPr>
            <a:normAutofit lnSpcReduction="10000"/>
          </a:bodyPr>
          <a:lstStyle/>
          <a:p>
            <a:r>
              <a:rPr lang="en-US" dirty="0" smtClean="0"/>
              <a:t>This is an extension of “using historical data to estimate.”</a:t>
            </a:r>
          </a:p>
          <a:p>
            <a:r>
              <a:rPr lang="en-US" dirty="0" smtClean="0"/>
              <a:t>Idea is like this:</a:t>
            </a:r>
          </a:p>
          <a:p>
            <a:pPr lvl="1"/>
            <a:r>
              <a:rPr lang="en-US" dirty="0" smtClean="0"/>
              <a:t>What are the closest things we’ve done to this new thing we have to estimate?</a:t>
            </a:r>
          </a:p>
          <a:p>
            <a:pPr lvl="2"/>
            <a:r>
              <a:rPr lang="en-US" dirty="0" smtClean="0"/>
              <a:t>Except maybe for the size…</a:t>
            </a:r>
          </a:p>
          <a:p>
            <a:pPr lvl="2"/>
            <a:r>
              <a:rPr lang="en-US" dirty="0" smtClean="0"/>
              <a:t>Then use relative sizes as a multiplier for your guess.</a:t>
            </a:r>
          </a:p>
          <a:p>
            <a:r>
              <a:rPr lang="en-US" dirty="0" smtClean="0"/>
              <a:t>There’s a lot more to it!</a:t>
            </a:r>
          </a:p>
          <a:p>
            <a:pPr lvl="1"/>
            <a:r>
              <a:rPr lang="en-US" dirty="0" smtClean="0"/>
              <a:t>See next slide for one example. </a:t>
            </a:r>
            <a:r>
              <a:rPr lang="en-US" dirty="0" smtClean="0">
                <a:sym typeface="Wingdings"/>
              </a:rPr>
              <a:t></a:t>
            </a:r>
            <a:endParaRPr lang="en-US" dirty="0" smtClean="0"/>
          </a:p>
          <a:p>
            <a:pPr lvl="1"/>
            <a:endParaRPr lang="en-US" dirty="0" smtClean="0"/>
          </a:p>
          <a:p>
            <a:endParaRPr lang="en-US" dirty="0"/>
          </a:p>
        </p:txBody>
      </p:sp>
    </p:spTree>
    <p:extLst>
      <p:ext uri="{BB962C8B-B14F-4D97-AF65-F5344CB8AC3E}">
        <p14:creationId xmlns:p14="http://schemas.microsoft.com/office/powerpoint/2010/main" val="107976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Additions</a:t>
            </a:r>
            <a:r>
              <a:rPr lang="en-US" dirty="0"/>
              <a:t> – Parametric </a:t>
            </a:r>
            <a:r>
              <a:rPr lang="en-US" dirty="0" smtClean="0"/>
              <a:t>estimation, </a:t>
            </a:r>
            <a:r>
              <a:rPr lang="en-US" dirty="0" err="1" smtClean="0"/>
              <a:t>cntd</a:t>
            </a:r>
            <a:endParaRPr lang="en-US" dirty="0"/>
          </a:p>
        </p:txBody>
      </p:sp>
      <p:pic>
        <p:nvPicPr>
          <p:cNvPr id="4" name="Picture 3"/>
          <p:cNvPicPr>
            <a:picLocks noChangeAspect="1"/>
          </p:cNvPicPr>
          <p:nvPr/>
        </p:nvPicPr>
        <p:blipFill>
          <a:blip r:embed="rId3"/>
          <a:stretch>
            <a:fillRect/>
          </a:stretch>
        </p:blipFill>
        <p:spPr>
          <a:xfrm>
            <a:off x="2032000" y="1524000"/>
            <a:ext cx="5080000" cy="3225800"/>
          </a:xfrm>
          <a:prstGeom prst="rect">
            <a:avLst/>
          </a:prstGeom>
        </p:spPr>
      </p:pic>
      <p:sp>
        <p:nvSpPr>
          <p:cNvPr id="5" name="TextBox 4"/>
          <p:cNvSpPr txBox="1"/>
          <p:nvPr/>
        </p:nvSpPr>
        <p:spPr>
          <a:xfrm>
            <a:off x="1676400" y="4953000"/>
            <a:ext cx="6629400" cy="1477328"/>
          </a:xfrm>
          <a:prstGeom prst="rect">
            <a:avLst/>
          </a:prstGeom>
          <a:noFill/>
        </p:spPr>
        <p:txBody>
          <a:bodyPr wrap="square" rtlCol="0">
            <a:spAutoFit/>
          </a:bodyPr>
          <a:lstStyle/>
          <a:p>
            <a:r>
              <a:rPr lang="en-US" dirty="0" smtClean="0"/>
              <a:t>“n </a:t>
            </a:r>
            <a:r>
              <a:rPr lang="en-US" dirty="0"/>
              <a:t>a typical cycle, you first estimate volume using any of several metrics. Then, feed these numbers to coefficient-driven equations to create a baseline estimate. Adjust this estimate first to your specific project, and then for inefficiencies caused by schedule pressure. Now you can output cost, staffing and risk breakdowns</a:t>
            </a:r>
            <a:r>
              <a:rPr lang="en-US" dirty="0" smtClean="0"/>
              <a:t>.”</a:t>
            </a:r>
            <a:endParaRPr lang="en-US" dirty="0"/>
          </a:p>
        </p:txBody>
      </p:sp>
    </p:spTree>
    <p:extLst>
      <p:ext uri="{BB962C8B-B14F-4D97-AF65-F5344CB8AC3E}">
        <p14:creationId xmlns:p14="http://schemas.microsoft.com/office/powerpoint/2010/main" val="350814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Week 4’s plan</a:t>
            </a:r>
            <a:endParaRPr lang="en-US" dirty="0"/>
          </a:p>
        </p:txBody>
      </p:sp>
      <p:sp>
        <p:nvSpPr>
          <p:cNvPr id="3" name="Content Placeholder 2"/>
          <p:cNvSpPr>
            <a:spLocks noGrp="1"/>
          </p:cNvSpPr>
          <p:nvPr>
            <p:ph idx="1"/>
          </p:nvPr>
        </p:nvSpPr>
        <p:spPr>
          <a:xfrm>
            <a:off x="457200" y="1265237"/>
            <a:ext cx="8229600" cy="4525963"/>
          </a:xfrm>
        </p:spPr>
        <p:txBody>
          <a:bodyPr>
            <a:noAutofit/>
          </a:bodyPr>
          <a:lstStyle/>
          <a:p>
            <a:r>
              <a:rPr lang="en-US" sz="1600" dirty="0" smtClean="0"/>
              <a:t>Jared </a:t>
            </a:r>
            <a:r>
              <a:rPr lang="en-US" sz="1600" dirty="0" err="1" smtClean="0"/>
              <a:t>Goulding</a:t>
            </a:r>
            <a:r>
              <a:rPr lang="en-US" sz="1600" dirty="0" smtClean="0"/>
              <a:t> is here to discuss our masters program.</a:t>
            </a:r>
          </a:p>
          <a:p>
            <a:pPr lvl="1"/>
            <a:r>
              <a:rPr lang="en-US" sz="1400" dirty="0" smtClean="0"/>
              <a:t>And I can propose a summer course – Software Architecture!</a:t>
            </a:r>
          </a:p>
          <a:p>
            <a:r>
              <a:rPr lang="en-US" sz="1600" dirty="0" smtClean="0"/>
              <a:t>Exam 1 – Still owe you the key for the objective part.</a:t>
            </a:r>
          </a:p>
          <a:p>
            <a:r>
              <a:rPr lang="en-US" sz="1600" dirty="0" smtClean="0"/>
              <a:t>Project/presentation feedback from each person – about project planning.</a:t>
            </a:r>
          </a:p>
          <a:p>
            <a:r>
              <a:rPr lang="en-US" sz="1600" dirty="0" smtClean="0"/>
              <a:t>Project planning – requirements, </a:t>
            </a:r>
            <a:r>
              <a:rPr lang="en-US" sz="1600" dirty="0" err="1" smtClean="0"/>
              <a:t>cntd</a:t>
            </a:r>
            <a:endParaRPr lang="en-US" sz="1600" dirty="0" smtClean="0"/>
          </a:p>
          <a:p>
            <a:pPr lvl="1"/>
            <a:r>
              <a:rPr lang="en-US" sz="1400" dirty="0" smtClean="0"/>
              <a:t>Week 3, slide </a:t>
            </a:r>
            <a:r>
              <a:rPr lang="en-US" sz="1400" dirty="0"/>
              <a:t>set 4 - Agile requirements – </a:t>
            </a:r>
            <a:r>
              <a:rPr lang="en-US" sz="1400" dirty="0" err="1"/>
              <a:t>Highsmith’s</a:t>
            </a:r>
            <a:r>
              <a:rPr lang="en-US" sz="1400" dirty="0"/>
              <a:t> </a:t>
            </a:r>
            <a:r>
              <a:rPr lang="en-US" sz="1400" dirty="0" smtClean="0"/>
              <a:t>view – we’ll cover a bit more.</a:t>
            </a:r>
          </a:p>
          <a:p>
            <a:pPr lvl="1"/>
            <a:r>
              <a:rPr lang="en-US" sz="1400" dirty="0" smtClean="0"/>
              <a:t>At the end of this slide set – respond to a couple of your questions!</a:t>
            </a:r>
          </a:p>
          <a:p>
            <a:pPr lvl="2"/>
            <a:r>
              <a:rPr lang="en-US" sz="1200" dirty="0" smtClean="0"/>
              <a:t>And we’ll do an activity on creating user stories.</a:t>
            </a:r>
          </a:p>
          <a:p>
            <a:pPr lvl="2"/>
            <a:r>
              <a:rPr lang="en-US" sz="1200" dirty="0" smtClean="0"/>
              <a:t>And there’s a bit about EVM and Agile there.</a:t>
            </a:r>
          </a:p>
          <a:p>
            <a:r>
              <a:rPr lang="en-US" sz="1600" dirty="0" smtClean="0"/>
              <a:t>This week’s topic – Estimation</a:t>
            </a:r>
          </a:p>
          <a:p>
            <a:pPr lvl="1"/>
            <a:r>
              <a:rPr lang="en-US" sz="1400" dirty="0" smtClean="0"/>
              <a:t>Week 4, slide set 1 – Agile</a:t>
            </a:r>
          </a:p>
          <a:p>
            <a:pPr lvl="1"/>
            <a:r>
              <a:rPr lang="en-US" sz="1400" dirty="0" smtClean="0"/>
              <a:t>Week 4, slide set 2 – “Old school”</a:t>
            </a:r>
          </a:p>
          <a:p>
            <a:r>
              <a:rPr lang="en-US" sz="1600" dirty="0" smtClean="0"/>
              <a:t>Next week – Software risk planning and management</a:t>
            </a:r>
          </a:p>
          <a:p>
            <a:pPr lvl="1"/>
            <a:r>
              <a:rPr lang="en-US" sz="1400" dirty="0" smtClean="0"/>
              <a:t>Also, a couple last readings on planning:</a:t>
            </a:r>
          </a:p>
          <a:p>
            <a:pPr lvl="2"/>
            <a:r>
              <a:rPr lang="en-US" sz="1200" dirty="0" smtClean="0"/>
              <a:t>Day-to-day planning – “Old school”</a:t>
            </a:r>
          </a:p>
          <a:p>
            <a:pPr lvl="2"/>
            <a:r>
              <a:rPr lang="en-US" sz="1200" dirty="0" smtClean="0"/>
              <a:t>Adapting the plan – in the agile project</a:t>
            </a:r>
          </a:p>
          <a:p>
            <a:pPr lvl="2"/>
            <a:r>
              <a:rPr lang="en-US" sz="1200" dirty="0" smtClean="0"/>
              <a:t>And – find a Scrum meeting video to report back about!</a:t>
            </a:r>
          </a:p>
          <a:p>
            <a:pPr lvl="1"/>
            <a:r>
              <a:rPr lang="en-US" sz="1400" dirty="0" smtClean="0"/>
              <a:t>Next week’s project / presentation assignment has two parts:</a:t>
            </a:r>
          </a:p>
          <a:p>
            <a:pPr lvl="2"/>
            <a:r>
              <a:rPr lang="en-US" sz="1200" dirty="0" smtClean="0"/>
              <a:t>Ask the usual kinds of questions – samples provided</a:t>
            </a:r>
          </a:p>
          <a:p>
            <a:pPr lvl="2"/>
            <a:r>
              <a:rPr lang="en-US" sz="1200" dirty="0" smtClean="0"/>
              <a:t>Run an estimation experiment on yourself - described</a:t>
            </a:r>
          </a:p>
          <a:p>
            <a:pPr lvl="1"/>
            <a:endParaRPr lang="en-US" sz="1400" dirty="0"/>
          </a:p>
          <a:p>
            <a:pPr lvl="1"/>
            <a:endParaRPr lang="en-US" sz="1400" dirty="0"/>
          </a:p>
        </p:txBody>
      </p:sp>
    </p:spTree>
    <p:extLst>
      <p:ext uri="{BB962C8B-B14F-4D97-AF65-F5344CB8AC3E}">
        <p14:creationId xmlns:p14="http://schemas.microsoft.com/office/powerpoint/2010/main" val="8303485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Additions</a:t>
            </a:r>
            <a:r>
              <a:rPr lang="en-US" dirty="0" smtClean="0"/>
              <a:t> – </a:t>
            </a:r>
            <a:r>
              <a:rPr lang="en-US" dirty="0"/>
              <a:t>Velocity and acceleration</a:t>
            </a:r>
          </a:p>
        </p:txBody>
      </p:sp>
      <p:sp>
        <p:nvSpPr>
          <p:cNvPr id="3" name="Content Placeholder 2"/>
          <p:cNvSpPr>
            <a:spLocks noGrp="1"/>
          </p:cNvSpPr>
          <p:nvPr>
            <p:ph idx="1"/>
          </p:nvPr>
        </p:nvSpPr>
        <p:spPr/>
        <p:txBody>
          <a:bodyPr>
            <a:normAutofit fontScale="92500" lnSpcReduction="20000"/>
          </a:bodyPr>
          <a:lstStyle/>
          <a:p>
            <a:r>
              <a:rPr lang="en-US" dirty="0" smtClean="0"/>
              <a:t>In agile developments using points, you decide how long things will take based on experience.</a:t>
            </a:r>
          </a:p>
          <a:p>
            <a:pPr lvl="1"/>
            <a:r>
              <a:rPr lang="en-US" dirty="0" smtClean="0"/>
              <a:t>Can start by using previous projects.</a:t>
            </a:r>
          </a:p>
          <a:p>
            <a:pPr lvl="1"/>
            <a:r>
              <a:rPr lang="en-US" dirty="0" smtClean="0"/>
              <a:t>Later, you have a basis in the current project.</a:t>
            </a:r>
          </a:p>
          <a:p>
            <a:pPr lvl="1"/>
            <a:r>
              <a:rPr lang="en-US" dirty="0" smtClean="0"/>
              <a:t>“How do points equate to expected time?”</a:t>
            </a:r>
          </a:p>
          <a:p>
            <a:pPr lvl="2"/>
            <a:r>
              <a:rPr lang="en-US" dirty="0" smtClean="0"/>
              <a:t>Like points per iteration (or stories per iteration).</a:t>
            </a:r>
          </a:p>
          <a:p>
            <a:pPr lvl="1"/>
            <a:r>
              <a:rPr lang="en-US" dirty="0" smtClean="0"/>
              <a:t>This leads to guesses about both:</a:t>
            </a:r>
          </a:p>
          <a:p>
            <a:pPr lvl="2"/>
            <a:r>
              <a:rPr lang="en-US" dirty="0" smtClean="0"/>
              <a:t>How much can we get done in the next sprint?  And,</a:t>
            </a:r>
          </a:p>
          <a:p>
            <a:pPr lvl="2"/>
            <a:r>
              <a:rPr lang="en-US" dirty="0" smtClean="0"/>
              <a:t>How long will the whole project take?</a:t>
            </a:r>
          </a:p>
          <a:p>
            <a:pPr lvl="1"/>
            <a:r>
              <a:rPr lang="en-US" dirty="0" smtClean="0"/>
              <a:t>That’s your “velocity.”</a:t>
            </a:r>
          </a:p>
          <a:p>
            <a:pPr lvl="1"/>
            <a:r>
              <a:rPr lang="en-US" dirty="0" smtClean="0"/>
              <a:t>Acceleration – see next slide. </a:t>
            </a:r>
            <a:r>
              <a:rPr lang="en-US" dirty="0" smtClean="0">
                <a:sym typeface="Wingdings"/>
              </a:rPr>
              <a:t></a:t>
            </a:r>
            <a:endParaRPr lang="en-US" dirty="0" smtClean="0"/>
          </a:p>
          <a:p>
            <a:endParaRPr lang="en-US" dirty="0"/>
          </a:p>
        </p:txBody>
      </p:sp>
    </p:spTree>
    <p:extLst>
      <p:ext uri="{BB962C8B-B14F-4D97-AF65-F5344CB8AC3E}">
        <p14:creationId xmlns:p14="http://schemas.microsoft.com/office/powerpoint/2010/main" val="107976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Additions</a:t>
            </a:r>
            <a:r>
              <a:rPr lang="en-US" dirty="0"/>
              <a:t> – Velocity and </a:t>
            </a:r>
            <a:r>
              <a:rPr lang="en-US" dirty="0" smtClean="0"/>
              <a:t>acceleration, </a:t>
            </a:r>
            <a:r>
              <a:rPr lang="en-US" dirty="0" err="1" smtClean="0"/>
              <a:t>cntd</a:t>
            </a:r>
            <a:endParaRPr lang="en-US" dirty="0"/>
          </a:p>
        </p:txBody>
      </p:sp>
      <p:sp>
        <p:nvSpPr>
          <p:cNvPr id="3" name="Content Placeholder 2"/>
          <p:cNvSpPr>
            <a:spLocks noGrp="1"/>
          </p:cNvSpPr>
          <p:nvPr>
            <p:ph idx="1"/>
          </p:nvPr>
        </p:nvSpPr>
        <p:spPr/>
        <p:txBody>
          <a:bodyPr/>
          <a:lstStyle/>
          <a:p>
            <a:r>
              <a:rPr lang="en-US" dirty="0" smtClean="0"/>
              <a:t>What’s acceleration?</a:t>
            </a:r>
          </a:p>
          <a:p>
            <a:r>
              <a:rPr lang="en-US" dirty="0" smtClean="0"/>
              <a:t>It’s changes in the velocity, just like in physics.</a:t>
            </a:r>
          </a:p>
          <a:p>
            <a:r>
              <a:rPr lang="en-US" dirty="0" smtClean="0"/>
              <a:t>Like, “In the last project, we did 5 stories per iteration.  In this project, we’re averaging 6 so far.  So, we’ve accelerated by 1 story per iteration.”</a:t>
            </a:r>
          </a:p>
          <a:p>
            <a:r>
              <a:rPr lang="en-US" dirty="0" smtClean="0"/>
              <a:t>In both these measures, clearly the project, team size, and team composition play a role.</a:t>
            </a:r>
            <a:endParaRPr lang="en-US" dirty="0"/>
          </a:p>
        </p:txBody>
      </p:sp>
    </p:spTree>
    <p:extLst>
      <p:ext uri="{BB962C8B-B14F-4D97-AF65-F5344CB8AC3E}">
        <p14:creationId xmlns:p14="http://schemas.microsoft.com/office/powerpoint/2010/main" val="1157574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Additions</a:t>
            </a:r>
            <a:r>
              <a:rPr lang="en-US" dirty="0" smtClean="0"/>
              <a:t> – Group </a:t>
            </a:r>
            <a:r>
              <a:rPr lang="en-US" dirty="0"/>
              <a:t>envisioning activity</a:t>
            </a:r>
          </a:p>
        </p:txBody>
      </p:sp>
      <p:sp>
        <p:nvSpPr>
          <p:cNvPr id="3" name="Content Placeholder 2"/>
          <p:cNvSpPr>
            <a:spLocks noGrp="1"/>
          </p:cNvSpPr>
          <p:nvPr>
            <p:ph idx="1"/>
          </p:nvPr>
        </p:nvSpPr>
        <p:spPr/>
        <p:txBody>
          <a:bodyPr>
            <a:normAutofit fontScale="92500"/>
          </a:bodyPr>
          <a:lstStyle/>
          <a:p>
            <a:r>
              <a:rPr lang="en-US" dirty="0" smtClean="0"/>
              <a:t>(We did one the first week – the bear repellant!}</a:t>
            </a:r>
          </a:p>
          <a:p>
            <a:r>
              <a:rPr lang="en-US" dirty="0" smtClean="0"/>
              <a:t>We’ll do this Friday, April 10</a:t>
            </a:r>
            <a:r>
              <a:rPr lang="en-US" dirty="0" smtClean="0"/>
              <a:t>.  Make that April 17!</a:t>
            </a:r>
            <a:endParaRPr lang="en-US" dirty="0" smtClean="0"/>
          </a:p>
          <a:p>
            <a:pPr lvl="1"/>
            <a:r>
              <a:rPr lang="en-US" dirty="0" smtClean="0"/>
              <a:t>We’ll pick a product topic, break into teams.</a:t>
            </a:r>
          </a:p>
          <a:p>
            <a:pPr lvl="1"/>
            <a:r>
              <a:rPr lang="en-US" dirty="0" smtClean="0"/>
              <a:t>We’ll design a “product vision box,” like on </a:t>
            </a:r>
            <a:r>
              <a:rPr lang="en-US" dirty="0" err="1" smtClean="0"/>
              <a:t>Highsmith’s</a:t>
            </a:r>
            <a:r>
              <a:rPr lang="en-US" dirty="0" smtClean="0"/>
              <a:t> </a:t>
            </a:r>
            <a:r>
              <a:rPr lang="en-US" dirty="0" err="1" smtClean="0"/>
              <a:t>pp</a:t>
            </a:r>
            <a:r>
              <a:rPr lang="en-US" dirty="0" smtClean="0"/>
              <a:t> 96-7.</a:t>
            </a:r>
          </a:p>
          <a:p>
            <a:pPr lvl="2"/>
            <a:r>
              <a:rPr lang="en-US" dirty="0" smtClean="0"/>
              <a:t>Product name, a graphic. </a:t>
            </a:r>
            <a:endParaRPr lang="en-US" dirty="0"/>
          </a:p>
          <a:p>
            <a:pPr lvl="2"/>
            <a:r>
              <a:rPr lang="en-US" dirty="0" smtClean="0"/>
              <a:t>3-4 key bullet points on the front that “sell” the product.</a:t>
            </a:r>
          </a:p>
          <a:p>
            <a:pPr lvl="2"/>
            <a:r>
              <a:rPr lang="en-US" dirty="0" smtClean="0"/>
              <a:t>A detailed feature description on the back, and operating requirements.</a:t>
            </a:r>
          </a:p>
          <a:p>
            <a:pPr lvl="1"/>
            <a:r>
              <a:rPr lang="en-US" dirty="0" smtClean="0"/>
              <a:t>See example, next page. </a:t>
            </a:r>
            <a:r>
              <a:rPr lang="en-US" dirty="0" smtClean="0">
                <a:sym typeface="Wingdings"/>
              </a:rPr>
              <a:t></a:t>
            </a:r>
            <a:endParaRPr lang="en-US" dirty="0" smtClean="0"/>
          </a:p>
          <a:p>
            <a:endParaRPr lang="en-US" dirty="0"/>
          </a:p>
        </p:txBody>
      </p:sp>
    </p:spTree>
    <p:extLst>
      <p:ext uri="{BB962C8B-B14F-4D97-AF65-F5344CB8AC3E}">
        <p14:creationId xmlns:p14="http://schemas.microsoft.com/office/powerpoint/2010/main" val="107976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Additions</a:t>
            </a:r>
            <a:r>
              <a:rPr lang="en-US" dirty="0"/>
              <a:t> – Group envisioning </a:t>
            </a:r>
            <a:r>
              <a:rPr lang="en-US" dirty="0" smtClean="0"/>
              <a:t>activity, </a:t>
            </a:r>
            <a:r>
              <a:rPr lang="en-US" dirty="0" err="1" smtClean="0"/>
              <a:t>cntd</a:t>
            </a:r>
            <a:r>
              <a:rPr lang="en-US" dirty="0" smtClean="0"/>
              <a:t> - </a:t>
            </a:r>
            <a:r>
              <a:rPr lang="en-US" i="1" dirty="0" smtClean="0"/>
              <a:t>Example</a:t>
            </a:r>
            <a:endParaRPr lang="en-US" i="1" dirty="0"/>
          </a:p>
        </p:txBody>
      </p:sp>
      <p:pic>
        <p:nvPicPr>
          <p:cNvPr id="4" name="Picture 3"/>
          <p:cNvPicPr>
            <a:picLocks noChangeAspect="1"/>
          </p:cNvPicPr>
          <p:nvPr/>
        </p:nvPicPr>
        <p:blipFill>
          <a:blip r:embed="rId3"/>
          <a:stretch>
            <a:fillRect/>
          </a:stretch>
        </p:blipFill>
        <p:spPr>
          <a:xfrm>
            <a:off x="990600" y="1752601"/>
            <a:ext cx="3601079" cy="4800600"/>
          </a:xfrm>
          <a:prstGeom prst="rect">
            <a:avLst/>
          </a:prstGeom>
        </p:spPr>
      </p:pic>
      <p:pic>
        <p:nvPicPr>
          <p:cNvPr id="5" name="Picture 4"/>
          <p:cNvPicPr>
            <a:picLocks noChangeAspect="1"/>
          </p:cNvPicPr>
          <p:nvPr/>
        </p:nvPicPr>
        <p:blipFill>
          <a:blip r:embed="rId4"/>
          <a:stretch>
            <a:fillRect/>
          </a:stretch>
        </p:blipFill>
        <p:spPr>
          <a:xfrm>
            <a:off x="4724400" y="1752600"/>
            <a:ext cx="3200400" cy="4791241"/>
          </a:xfrm>
          <a:prstGeom prst="rect">
            <a:avLst/>
          </a:prstGeom>
        </p:spPr>
      </p:pic>
    </p:spTree>
    <p:extLst>
      <p:ext uri="{BB962C8B-B14F-4D97-AF65-F5344CB8AC3E}">
        <p14:creationId xmlns:p14="http://schemas.microsoft.com/office/powerpoint/2010/main" val="2448105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Additions</a:t>
            </a:r>
            <a:r>
              <a:rPr lang="en-US" dirty="0" smtClean="0"/>
              <a:t> – Handling customers who are resistant </a:t>
            </a:r>
            <a:r>
              <a:rPr lang="en-US" dirty="0"/>
              <a:t>to agile</a:t>
            </a:r>
          </a:p>
        </p:txBody>
      </p:sp>
      <p:sp>
        <p:nvSpPr>
          <p:cNvPr id="3" name="Content Placeholder 2"/>
          <p:cNvSpPr>
            <a:spLocks noGrp="1"/>
          </p:cNvSpPr>
          <p:nvPr>
            <p:ph idx="1"/>
          </p:nvPr>
        </p:nvSpPr>
        <p:spPr/>
        <p:txBody>
          <a:bodyPr>
            <a:normAutofit fontScale="92500" lnSpcReduction="10000"/>
          </a:bodyPr>
          <a:lstStyle/>
          <a:p>
            <a:r>
              <a:rPr lang="en-US" dirty="0" smtClean="0"/>
              <a:t>They already have a process, which they’ve used successfully.</a:t>
            </a:r>
          </a:p>
          <a:p>
            <a:r>
              <a:rPr lang="en-US" dirty="0" smtClean="0"/>
              <a:t>It’s not agile.</a:t>
            </a:r>
          </a:p>
          <a:p>
            <a:r>
              <a:rPr lang="en-US" dirty="0" smtClean="0"/>
              <a:t>They expect the same “process deliverables” as they’ve always gotten, during development.</a:t>
            </a:r>
          </a:p>
          <a:p>
            <a:pPr lvl="1"/>
            <a:r>
              <a:rPr lang="en-US" dirty="0" smtClean="0"/>
              <a:t>Like detailed estimates, EVM reports, risk reports, and documents at completion of stages.</a:t>
            </a:r>
          </a:p>
          <a:p>
            <a:pPr lvl="1"/>
            <a:r>
              <a:rPr lang="en-US" dirty="0" smtClean="0"/>
              <a:t>Typical strategy – Try to wean them off these a bit at a time, gaining their cooperation for Agile.</a:t>
            </a:r>
          </a:p>
          <a:p>
            <a:pPr lvl="1"/>
            <a:r>
              <a:rPr lang="en-US" dirty="0" smtClean="0"/>
              <a:t>And deliver the benefits of Agile to create enthusiasm.</a:t>
            </a:r>
            <a:endParaRPr lang="en-US" dirty="0"/>
          </a:p>
        </p:txBody>
      </p:sp>
    </p:spTree>
    <p:extLst>
      <p:ext uri="{BB962C8B-B14F-4D97-AF65-F5344CB8AC3E}">
        <p14:creationId xmlns:p14="http://schemas.microsoft.com/office/powerpoint/2010/main" val="1079760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good at estimating</a:t>
            </a:r>
            <a:endParaRPr lang="en-US" dirty="0"/>
          </a:p>
        </p:txBody>
      </p:sp>
      <p:sp>
        <p:nvSpPr>
          <p:cNvPr id="3" name="Content Placeholder 2"/>
          <p:cNvSpPr>
            <a:spLocks noGrp="1"/>
          </p:cNvSpPr>
          <p:nvPr>
            <p:ph idx="1"/>
          </p:nvPr>
        </p:nvSpPr>
        <p:spPr/>
        <p:txBody>
          <a:bodyPr>
            <a:normAutofit lnSpcReduction="10000"/>
          </a:bodyPr>
          <a:lstStyle/>
          <a:p>
            <a:r>
              <a:rPr lang="en-US" dirty="0" smtClean="0"/>
              <a:t>Classic problem – How much water comes out of the Mississippi River into the Gulf of Mexico each year?</a:t>
            </a:r>
          </a:p>
          <a:p>
            <a:r>
              <a:rPr lang="en-US" dirty="0" smtClean="0"/>
              <a:t>Do it separately.</a:t>
            </a:r>
          </a:p>
          <a:p>
            <a:r>
              <a:rPr lang="en-US" dirty="0" smtClean="0"/>
              <a:t>Write down your</a:t>
            </a:r>
            <a:br>
              <a:rPr lang="en-US" dirty="0" smtClean="0"/>
            </a:br>
            <a:r>
              <a:rPr lang="en-US" dirty="0" smtClean="0"/>
              <a:t>calculations and</a:t>
            </a:r>
            <a:r>
              <a:rPr lang="en-US" dirty="0"/>
              <a:t/>
            </a:r>
            <a:br>
              <a:rPr lang="en-US" dirty="0"/>
            </a:br>
            <a:r>
              <a:rPr lang="en-US" dirty="0" smtClean="0"/>
              <a:t>rationale.</a:t>
            </a:r>
          </a:p>
          <a:p>
            <a:r>
              <a:rPr lang="en-US" dirty="0" smtClean="0"/>
              <a:t>Then we’ll </a:t>
            </a:r>
            <a:br>
              <a:rPr lang="en-US" dirty="0" smtClean="0"/>
            </a:br>
            <a:r>
              <a:rPr lang="en-US" dirty="0" smtClean="0"/>
              <a:t>compare.</a:t>
            </a:r>
          </a:p>
        </p:txBody>
      </p:sp>
      <p:pic>
        <p:nvPicPr>
          <p:cNvPr id="4" name="Picture 3" descr="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895600"/>
            <a:ext cx="4648200" cy="3486150"/>
          </a:xfrm>
          <a:prstGeom prst="rect">
            <a:avLst/>
          </a:prstGeom>
        </p:spPr>
      </p:pic>
    </p:spTree>
    <p:extLst>
      <p:ext uri="{BB962C8B-B14F-4D97-AF65-F5344CB8AC3E}">
        <p14:creationId xmlns:p14="http://schemas.microsoft.com/office/powerpoint/2010/main" val="2196190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more – same methodology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How many piano tuners work in Terre Haute?</a:t>
            </a:r>
          </a:p>
          <a:p>
            <a:pPr lvl="1"/>
            <a:r>
              <a:rPr lang="en-US" dirty="0" smtClean="0"/>
              <a:t>61,112 people live here.</a:t>
            </a:r>
          </a:p>
          <a:p>
            <a:pPr lvl="1"/>
            <a:r>
              <a:rPr lang="en-US" dirty="0" smtClean="0"/>
              <a:t>There are 2 easy-to-find piano teachers listed.</a:t>
            </a:r>
          </a:p>
          <a:p>
            <a:pPr lvl="1"/>
            <a:r>
              <a:rPr lang="en-US" dirty="0" smtClean="0"/>
              <a:t>Indiana State University has a music school with 4 listed piano faculty.</a:t>
            </a:r>
          </a:p>
          <a:p>
            <a:pPr lvl="1"/>
            <a:r>
              <a:rPr lang="en-US" dirty="0" smtClean="0"/>
              <a:t>Schools and churches </a:t>
            </a:r>
            <a:br>
              <a:rPr lang="en-US" dirty="0" smtClean="0"/>
            </a:br>
            <a:r>
              <a:rPr lang="en-US" dirty="0" smtClean="0"/>
              <a:t>all have pianos, </a:t>
            </a:r>
            <a:br>
              <a:rPr lang="en-US" dirty="0" smtClean="0"/>
            </a:br>
            <a:r>
              <a:rPr lang="en-US" dirty="0" smtClean="0"/>
              <a:t>including Rose-Hulman.</a:t>
            </a:r>
          </a:p>
          <a:p>
            <a:pPr lvl="1"/>
            <a:r>
              <a:rPr lang="en-US" dirty="0" smtClean="0"/>
              <a:t>Almost every child who takes </a:t>
            </a:r>
            <a:br>
              <a:rPr lang="en-US" dirty="0" smtClean="0"/>
            </a:br>
            <a:r>
              <a:rPr lang="en-US" dirty="0" smtClean="0"/>
              <a:t>piano lessons has a piano </a:t>
            </a:r>
            <a:br>
              <a:rPr lang="en-US" dirty="0" smtClean="0"/>
            </a:br>
            <a:r>
              <a:rPr lang="en-US" dirty="0" smtClean="0"/>
              <a:t>at home.</a:t>
            </a:r>
            <a:endParaRPr lang="en-US" dirty="0"/>
          </a:p>
        </p:txBody>
      </p:sp>
      <p:pic>
        <p:nvPicPr>
          <p:cNvPr id="4" name="Picture 3" descr="piano-terre-haute-in-thom-dean-piano-tuning-and-repair-call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3886200"/>
            <a:ext cx="2794000" cy="2095500"/>
          </a:xfrm>
          <a:prstGeom prst="rect">
            <a:avLst/>
          </a:prstGeom>
        </p:spPr>
      </p:pic>
    </p:spTree>
    <p:extLst>
      <p:ext uri="{BB962C8B-B14F-4D97-AF65-F5344CB8AC3E}">
        <p14:creationId xmlns:p14="http://schemas.microsoft.com/office/powerpoint/2010/main" val="29231350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“Delphi” estimating</a:t>
            </a:r>
            <a:endParaRPr lang="en-US" dirty="0"/>
          </a:p>
        </p:txBody>
      </p:sp>
      <p:sp>
        <p:nvSpPr>
          <p:cNvPr id="3" name="Content Placeholder 2"/>
          <p:cNvSpPr>
            <a:spLocks noGrp="1"/>
          </p:cNvSpPr>
          <p:nvPr>
            <p:ph idx="1"/>
          </p:nvPr>
        </p:nvSpPr>
        <p:spPr/>
        <p:txBody>
          <a:bodyPr>
            <a:normAutofit lnSpcReduction="10000"/>
          </a:bodyPr>
          <a:lstStyle/>
          <a:p>
            <a:r>
              <a:rPr lang="en-US" dirty="0" smtClean="0"/>
              <a:t>Experts separately give opinions and explain why.</a:t>
            </a:r>
          </a:p>
          <a:p>
            <a:r>
              <a:rPr lang="en-US" dirty="0" smtClean="0"/>
              <a:t>Then they exchange information.</a:t>
            </a:r>
          </a:p>
          <a:p>
            <a:r>
              <a:rPr lang="en-US" dirty="0" smtClean="0"/>
              <a:t>Goal usually is “convergence” over a few cycles. </a:t>
            </a:r>
          </a:p>
          <a:p>
            <a:pPr lvl="1"/>
            <a:r>
              <a:rPr lang="en-US" dirty="0" smtClean="0"/>
              <a:t>Like a consensus</a:t>
            </a:r>
          </a:p>
          <a:p>
            <a:r>
              <a:rPr lang="en-US" dirty="0" smtClean="0"/>
              <a:t>Use when expert opinions </a:t>
            </a:r>
            <a:br>
              <a:rPr lang="en-US" dirty="0" smtClean="0"/>
            </a:br>
            <a:r>
              <a:rPr lang="en-US" dirty="0" smtClean="0"/>
              <a:t>are needed to fill-in for a </a:t>
            </a:r>
            <a:br>
              <a:rPr lang="en-US" dirty="0" smtClean="0"/>
            </a:br>
            <a:r>
              <a:rPr lang="en-US" dirty="0" smtClean="0"/>
              <a:t>lack of data.</a:t>
            </a:r>
            <a:endParaRPr lang="en-US" dirty="0"/>
          </a:p>
        </p:txBody>
      </p:sp>
      <p:pic>
        <p:nvPicPr>
          <p:cNvPr id="4" name="Picture 3" descr="The_Oracle_of_Delphi_Entranc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810000"/>
            <a:ext cx="3418286" cy="2278857"/>
          </a:xfrm>
          <a:prstGeom prst="rect">
            <a:avLst/>
          </a:prstGeom>
        </p:spPr>
      </p:pic>
    </p:spTree>
    <p:extLst>
      <p:ext uri="{BB962C8B-B14F-4D97-AF65-F5344CB8AC3E}">
        <p14:creationId xmlns:p14="http://schemas.microsoft.com/office/powerpoint/2010/main" val="311864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estimates go wrong?</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Step 1: </a:t>
            </a:r>
            <a:r>
              <a:rPr lang="en-US" dirty="0" smtClean="0"/>
              <a:t>Developers due to pressure </a:t>
            </a:r>
            <a:br>
              <a:rPr lang="en-US" dirty="0" smtClean="0"/>
            </a:br>
            <a:r>
              <a:rPr lang="en-US" dirty="0" smtClean="0"/>
              <a:t>or optimism underestimate how long </a:t>
            </a:r>
            <a:br>
              <a:rPr lang="en-US" dirty="0" smtClean="0"/>
            </a:br>
            <a:r>
              <a:rPr lang="en-US" dirty="0" smtClean="0"/>
              <a:t>things will take.</a:t>
            </a:r>
          </a:p>
          <a:p>
            <a:r>
              <a:rPr lang="en-US" b="1" dirty="0" smtClean="0"/>
              <a:t>Step 2: </a:t>
            </a:r>
            <a:r>
              <a:rPr lang="en-US" dirty="0" smtClean="0"/>
              <a:t>Bad Problems</a:t>
            </a:r>
          </a:p>
          <a:p>
            <a:pPr lvl="1"/>
            <a:r>
              <a:rPr lang="en-US" dirty="0" smtClean="0"/>
              <a:t>Customer apply the pressure to make that </a:t>
            </a:r>
            <a:br>
              <a:rPr lang="en-US" dirty="0" smtClean="0"/>
            </a:br>
            <a:r>
              <a:rPr lang="en-US" dirty="0" smtClean="0"/>
              <a:t>schedule.</a:t>
            </a:r>
          </a:p>
          <a:p>
            <a:pPr lvl="1"/>
            <a:r>
              <a:rPr lang="en-US" dirty="0" smtClean="0"/>
              <a:t>People get anomic*</a:t>
            </a:r>
          </a:p>
          <a:p>
            <a:r>
              <a:rPr lang="en-US" b="1" dirty="0" smtClean="0"/>
              <a:t>Step 3:</a:t>
            </a:r>
            <a:r>
              <a:rPr lang="en-US" dirty="0" smtClean="0"/>
              <a:t> We remember good things, forget bad </a:t>
            </a:r>
            <a:br>
              <a:rPr lang="en-US" dirty="0" smtClean="0"/>
            </a:br>
            <a:r>
              <a:rPr lang="en-US" dirty="0" smtClean="0"/>
              <a:t>things – or the reverse.</a:t>
            </a:r>
          </a:p>
          <a:p>
            <a:pPr lvl="1"/>
            <a:r>
              <a:rPr lang="en-US" dirty="0" smtClean="0"/>
              <a:t>There’s definitely some ego involvement in how fast and error-free we can code!</a:t>
            </a:r>
          </a:p>
          <a:p>
            <a:pPr lvl="1"/>
            <a:r>
              <a:rPr lang="en-US" dirty="0" err="1" smtClean="0"/>
              <a:t>Kahneman’s</a:t>
            </a:r>
            <a:r>
              <a:rPr lang="en-US" dirty="0" smtClean="0"/>
              <a:t> studies – people only remember highlights of past experience. </a:t>
            </a:r>
            <a:r>
              <a:rPr lang="en-US" dirty="0" smtClean="0">
                <a:sym typeface="Wingdings"/>
              </a:rPr>
              <a:t></a:t>
            </a:r>
            <a:endParaRPr lang="en-US" dirty="0" smtClean="0"/>
          </a:p>
          <a:p>
            <a:pPr marL="0" indent="0">
              <a:buNone/>
            </a:pPr>
            <a:endParaRPr lang="en-US" dirty="0" smtClean="0"/>
          </a:p>
          <a:p>
            <a:pPr marL="0" indent="0">
              <a:buNone/>
            </a:pPr>
            <a:r>
              <a:rPr lang="en-US" dirty="0" err="1" smtClean="0"/>
              <a:t>FeatureDevotion</a:t>
            </a:r>
            <a:r>
              <a:rPr lang="en-US" dirty="0" smtClean="0"/>
              <a:t> is part of this, too.  How?</a:t>
            </a:r>
            <a:endParaRPr lang="en-US" dirty="0"/>
          </a:p>
        </p:txBody>
      </p:sp>
      <p:sp>
        <p:nvSpPr>
          <p:cNvPr id="4" name="TextBox 3"/>
          <p:cNvSpPr txBox="1"/>
          <p:nvPr/>
        </p:nvSpPr>
        <p:spPr>
          <a:xfrm>
            <a:off x="533400" y="6324600"/>
            <a:ext cx="3563521" cy="369332"/>
          </a:xfrm>
          <a:prstGeom prst="rect">
            <a:avLst/>
          </a:prstGeom>
          <a:noFill/>
        </p:spPr>
        <p:txBody>
          <a:bodyPr wrap="none" rtlCol="0">
            <a:spAutoFit/>
          </a:bodyPr>
          <a:lstStyle/>
          <a:p>
            <a:r>
              <a:rPr lang="en-US" dirty="0" smtClean="0"/>
              <a:t>*Sociologist Emile Durkheim’s term.</a:t>
            </a:r>
            <a:endParaRPr lang="en-US" dirty="0"/>
          </a:p>
        </p:txBody>
      </p:sp>
      <p:pic>
        <p:nvPicPr>
          <p:cNvPr id="5" name="Picture 4"/>
          <p:cNvPicPr>
            <a:picLocks noChangeAspect="1"/>
          </p:cNvPicPr>
          <p:nvPr/>
        </p:nvPicPr>
        <p:blipFill>
          <a:blip r:embed="rId3"/>
          <a:stretch>
            <a:fillRect/>
          </a:stretch>
        </p:blipFill>
        <p:spPr>
          <a:xfrm>
            <a:off x="6858000" y="1270000"/>
            <a:ext cx="2201277" cy="2616200"/>
          </a:xfrm>
          <a:prstGeom prst="rect">
            <a:avLst/>
          </a:prstGeom>
        </p:spPr>
      </p:pic>
    </p:spTree>
    <p:extLst>
      <p:ext uri="{BB962C8B-B14F-4D97-AF65-F5344CB8AC3E}">
        <p14:creationId xmlns:p14="http://schemas.microsoft.com/office/powerpoint/2010/main" val="41927019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229600" cy="1143000"/>
          </a:xfrm>
        </p:spPr>
        <p:txBody>
          <a:bodyPr>
            <a:normAutofit fontScale="90000"/>
          </a:bodyPr>
          <a:lstStyle/>
          <a:p>
            <a:r>
              <a:rPr lang="en-US" dirty="0" err="1" smtClean="0"/>
              <a:t>Kahneman</a:t>
            </a:r>
            <a:r>
              <a:rPr lang="en-US" dirty="0" smtClean="0"/>
              <a:t> and </a:t>
            </a:r>
            <a:r>
              <a:rPr lang="en-US" dirty="0" err="1" smtClean="0"/>
              <a:t>Tversky’s</a:t>
            </a:r>
            <a:r>
              <a:rPr lang="en-US" dirty="0" smtClean="0"/>
              <a:t> </a:t>
            </a:r>
            <a:br>
              <a:rPr lang="en-US" dirty="0" smtClean="0"/>
            </a:br>
            <a:r>
              <a:rPr lang="en-US" dirty="0" smtClean="0"/>
              <a:t>famous studies</a:t>
            </a:r>
            <a:endParaRPr lang="en-US" dirty="0"/>
          </a:p>
        </p:txBody>
      </p:sp>
      <p:sp>
        <p:nvSpPr>
          <p:cNvPr id="3" name="Content Placeholder 2"/>
          <p:cNvSpPr>
            <a:spLocks noGrp="1"/>
          </p:cNvSpPr>
          <p:nvPr>
            <p:ph idx="1"/>
          </p:nvPr>
        </p:nvSpPr>
        <p:spPr>
          <a:xfrm>
            <a:off x="457200" y="1752600"/>
            <a:ext cx="8229600" cy="4525963"/>
          </a:xfrm>
        </p:spPr>
        <p:txBody>
          <a:bodyPr>
            <a:normAutofit/>
          </a:bodyPr>
          <a:lstStyle/>
          <a:p>
            <a:r>
              <a:rPr lang="en-US" sz="2800" dirty="0" smtClean="0"/>
              <a:t>Everyone thinks they remember and </a:t>
            </a:r>
            <a:br>
              <a:rPr lang="en-US" sz="2800" dirty="0" smtClean="0"/>
            </a:br>
            <a:r>
              <a:rPr lang="en-US" sz="2800" dirty="0" smtClean="0"/>
              <a:t>estimate accurately, but science says otherwise:</a:t>
            </a:r>
            <a:endParaRPr lang="en-US" sz="2800" dirty="0"/>
          </a:p>
        </p:txBody>
      </p:sp>
      <p:pic>
        <p:nvPicPr>
          <p:cNvPr id="4" name="Picture 3"/>
          <p:cNvPicPr>
            <a:picLocks noChangeAspect="1"/>
          </p:cNvPicPr>
          <p:nvPr/>
        </p:nvPicPr>
        <p:blipFill>
          <a:blip r:embed="rId3"/>
          <a:stretch>
            <a:fillRect/>
          </a:stretch>
        </p:blipFill>
        <p:spPr>
          <a:xfrm>
            <a:off x="0" y="2992451"/>
            <a:ext cx="9144000" cy="3636949"/>
          </a:xfrm>
          <a:prstGeom prst="rect">
            <a:avLst/>
          </a:prstGeom>
        </p:spPr>
      </p:pic>
      <p:pic>
        <p:nvPicPr>
          <p:cNvPr id="6" name="Picture 5" descr="kahneman_portra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76200"/>
            <a:ext cx="1981200" cy="1981200"/>
          </a:xfrm>
          <a:prstGeom prst="rect">
            <a:avLst/>
          </a:prstGeom>
        </p:spPr>
      </p:pic>
    </p:spTree>
    <p:extLst>
      <p:ext uri="{BB962C8B-B14F-4D97-AF65-F5344CB8AC3E}">
        <p14:creationId xmlns:p14="http://schemas.microsoft.com/office/powerpoint/2010/main" val="319047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When</a:t>
            </a:r>
            <a:r>
              <a:rPr lang="en-US" dirty="0" smtClean="0"/>
              <a:t> should you estimate?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Martin Fowler has a specific answer:</a:t>
            </a:r>
          </a:p>
          <a:p>
            <a:r>
              <a:rPr lang="en-US" dirty="0" smtClean="0"/>
              <a:t>Some Examples –</a:t>
            </a:r>
          </a:p>
          <a:p>
            <a:pPr marL="514350" indent="-514350">
              <a:buFont typeface="+mj-lt"/>
              <a:buAutoNum type="arabicPeriod"/>
            </a:pPr>
            <a:r>
              <a:rPr lang="en-US" dirty="0" smtClean="0"/>
              <a:t>Allocation </a:t>
            </a:r>
            <a:r>
              <a:rPr lang="en-US" dirty="0"/>
              <a:t>of resources. </a:t>
            </a:r>
            <a:endParaRPr lang="en-US" dirty="0" smtClean="0"/>
          </a:p>
          <a:p>
            <a:pPr lvl="1"/>
            <a:r>
              <a:rPr lang="en-US" dirty="0" smtClean="0"/>
              <a:t>Organizations </a:t>
            </a:r>
            <a:r>
              <a:rPr lang="en-US" dirty="0"/>
              <a:t>have a mostly fixed </a:t>
            </a:r>
            <a:r>
              <a:rPr lang="en-US" dirty="0" smtClean="0"/>
              <a:t/>
            </a:r>
            <a:br>
              <a:rPr lang="en-US" dirty="0" smtClean="0"/>
            </a:br>
            <a:r>
              <a:rPr lang="en-US" dirty="0" smtClean="0"/>
              <a:t>amount </a:t>
            </a:r>
            <a:r>
              <a:rPr lang="en-US" dirty="0"/>
              <a:t>of money and people, and </a:t>
            </a:r>
            <a:endParaRPr lang="en-US" dirty="0" smtClean="0"/>
          </a:p>
          <a:p>
            <a:pPr lvl="1"/>
            <a:r>
              <a:rPr lang="en-US" dirty="0" smtClean="0"/>
              <a:t>Usually </a:t>
            </a:r>
            <a:r>
              <a:rPr lang="en-US" dirty="0"/>
              <a:t>there are too many worthwhile things to do. </a:t>
            </a:r>
          </a:p>
          <a:p>
            <a:pPr marL="514350" indent="-514350">
              <a:buFont typeface="+mj-lt"/>
              <a:buAutoNum type="arabicPeriod"/>
            </a:pPr>
            <a:r>
              <a:rPr lang="en-US" dirty="0" smtClean="0"/>
              <a:t>Putting stories into the schedule.</a:t>
            </a:r>
          </a:p>
          <a:p>
            <a:pPr marL="914400" lvl="1" indent="-514350"/>
            <a:r>
              <a:rPr lang="en-US" dirty="0" smtClean="0"/>
              <a:t>Points versus team velocity</a:t>
            </a:r>
            <a:endParaRPr lang="en-US" dirty="0"/>
          </a:p>
        </p:txBody>
      </p:sp>
      <p:pic>
        <p:nvPicPr>
          <p:cNvPr id="4" name="Picture 3"/>
          <p:cNvPicPr>
            <a:picLocks noChangeAspect="1"/>
          </p:cNvPicPr>
          <p:nvPr/>
        </p:nvPicPr>
        <p:blipFill>
          <a:blip r:embed="rId3"/>
          <a:stretch>
            <a:fillRect/>
          </a:stretch>
        </p:blipFill>
        <p:spPr>
          <a:xfrm>
            <a:off x="7315200" y="1778000"/>
            <a:ext cx="1392903" cy="1727200"/>
          </a:xfrm>
          <a:prstGeom prst="rect">
            <a:avLst/>
          </a:prstGeom>
        </p:spPr>
      </p:pic>
    </p:spTree>
    <p:extLst>
      <p:ext uri="{BB962C8B-B14F-4D97-AF65-F5344CB8AC3E}">
        <p14:creationId xmlns:p14="http://schemas.microsoft.com/office/powerpoint/2010/main" val="17332042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it, exactly?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Fowler argues that you should never estimate unless you need the estimate to inform a particular decision</a:t>
            </a:r>
            <a:r>
              <a:rPr lang="en-US" dirty="0" smtClean="0"/>
              <a:t>.</a:t>
            </a:r>
          </a:p>
          <a:p>
            <a:pPr marL="0" indent="0">
              <a:buNone/>
            </a:pPr>
            <a:endParaRPr lang="en-US" dirty="0"/>
          </a:p>
          <a:p>
            <a:r>
              <a:rPr lang="en-US" b="1" dirty="0"/>
              <a:t>For </a:t>
            </a:r>
            <a:r>
              <a:rPr lang="en-US" b="1" dirty="0" smtClean="0"/>
              <a:t>us, </a:t>
            </a:r>
            <a:r>
              <a:rPr lang="en-US" b="1" dirty="0"/>
              <a:t>estimation is valuable when it helps </a:t>
            </a:r>
            <a:r>
              <a:rPr lang="en-US" b="1" dirty="0" smtClean="0"/>
              <a:t>you make </a:t>
            </a:r>
            <a:r>
              <a:rPr lang="en-US" b="1" dirty="0"/>
              <a:t>a significant decision</a:t>
            </a:r>
            <a:r>
              <a:rPr lang="en-US" b="1" dirty="0" smtClean="0"/>
              <a:t>.</a:t>
            </a:r>
          </a:p>
          <a:p>
            <a:r>
              <a:rPr lang="en-US" dirty="0"/>
              <a:t>If they are going to </a:t>
            </a:r>
            <a:r>
              <a:rPr lang="en-US" dirty="0" smtClean="0"/>
              <a:t>affect significant </a:t>
            </a:r>
            <a:r>
              <a:rPr lang="en-US" dirty="0"/>
              <a:t>decisions then go ahead and make </a:t>
            </a:r>
            <a:r>
              <a:rPr lang="en-US" dirty="0" smtClean="0"/>
              <a:t>the best </a:t>
            </a:r>
            <a:r>
              <a:rPr lang="en-US" dirty="0"/>
              <a:t>estimates you can. Above all be wary </a:t>
            </a:r>
            <a:r>
              <a:rPr lang="en-US" dirty="0" smtClean="0"/>
              <a:t>of anyone </a:t>
            </a:r>
            <a:r>
              <a:rPr lang="en-US" dirty="0"/>
              <a:t>who tells you they are always needed, </a:t>
            </a:r>
            <a:r>
              <a:rPr lang="en-US" dirty="0" smtClean="0"/>
              <a:t>or never </a:t>
            </a:r>
            <a:r>
              <a:rPr lang="en-US" dirty="0"/>
              <a:t>needed. Any arguments about use </a:t>
            </a:r>
            <a:r>
              <a:rPr lang="en-US" dirty="0" smtClean="0"/>
              <a:t>of estimation </a:t>
            </a:r>
            <a:r>
              <a:rPr lang="en-US" dirty="0"/>
              <a:t>always defer to the agile principle </a:t>
            </a:r>
            <a:r>
              <a:rPr lang="en-US" dirty="0" smtClean="0"/>
              <a:t>that you </a:t>
            </a:r>
            <a:r>
              <a:rPr lang="en-US" dirty="0"/>
              <a:t>should decide what are the right techniques </a:t>
            </a:r>
            <a:r>
              <a:rPr lang="en-US" dirty="0" smtClean="0"/>
              <a:t>for your </a:t>
            </a:r>
            <a:r>
              <a:rPr lang="en-US" dirty="0"/>
              <a:t>particular context.</a:t>
            </a:r>
          </a:p>
        </p:txBody>
      </p:sp>
    </p:spTree>
    <p:extLst>
      <p:ext uri="{BB962C8B-B14F-4D97-AF65-F5344CB8AC3E}">
        <p14:creationId xmlns:p14="http://schemas.microsoft.com/office/powerpoint/2010/main" val="34999388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2189</TotalTime>
  <Words>2459</Words>
  <Application>Microsoft Macintosh PowerPoint</Application>
  <PresentationFormat>On-screen Show (4:3)</PresentationFormat>
  <Paragraphs>237</Paragraphs>
  <Slides>24</Slides>
  <Notes>16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Agile Estimation</vt:lpstr>
      <vt:lpstr>Week 4’s plan</vt:lpstr>
      <vt:lpstr>Get good at estimating</vt:lpstr>
      <vt:lpstr>One more – same methodology</vt:lpstr>
      <vt:lpstr>This is “Delphi” estimating</vt:lpstr>
      <vt:lpstr>How do estimates go wrong?</vt:lpstr>
      <vt:lpstr>Kahneman and Tversky’s  famous studies</vt:lpstr>
      <vt:lpstr>When should you estimate?</vt:lpstr>
      <vt:lpstr>Why do it, exactly?</vt:lpstr>
      <vt:lpstr>“Points” or “ideal days”</vt:lpstr>
      <vt:lpstr>Spikes</vt:lpstr>
      <vt:lpstr>Now Points are Bad Too!</vt:lpstr>
      <vt:lpstr>Juliano’s burn-up picture</vt:lpstr>
      <vt:lpstr>Why are we doing this, again?</vt:lpstr>
      <vt:lpstr>People are the fragile part</vt:lpstr>
      <vt:lpstr>Cockburn’s “Oath of Non-Allegiance”</vt:lpstr>
      <vt:lpstr>Additions – from your questions</vt:lpstr>
      <vt:lpstr>Additions – Parametric estimation</vt:lpstr>
      <vt:lpstr>Additions – Parametric estimation, cntd</vt:lpstr>
      <vt:lpstr>Additions – Velocity and acceleration</vt:lpstr>
      <vt:lpstr>Additions – Velocity and acceleration, cntd</vt:lpstr>
      <vt:lpstr>Additions – Group envisioning activity</vt:lpstr>
      <vt:lpstr>Additions – Group envisioning activity, cntd - Example</vt:lpstr>
      <vt:lpstr>Additions – Handling customers who are resistant to agile</vt:lpstr>
    </vt:vector>
  </TitlesOfParts>
  <Company>SUNY Campus Agreement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Agile Estimation</dc:title>
  <dc:creator>hewner</dc:creator>
  <cp:lastModifiedBy>Steve Chenoweth</cp:lastModifiedBy>
  <cp:revision>63</cp:revision>
  <dcterms:created xsi:type="dcterms:W3CDTF">2013-09-25T21:52:17Z</dcterms:created>
  <dcterms:modified xsi:type="dcterms:W3CDTF">2015-04-11T13:14:47Z</dcterms:modified>
</cp:coreProperties>
</file>